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A9988"/>
        </a:fontRef>
        <a:srgbClr val="1A998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FED"/>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A9988"/>
        </a:fontRef>
        <a:srgbClr val="1A9988"/>
      </a:tcTxStyle>
      <a:tcStyle>
        <a:tcBdr>
          <a:left>
            <a:ln w="12700" cap="flat">
              <a:noFill/>
              <a:miter lim="400000"/>
            </a:ln>
          </a:left>
          <a:right>
            <a:ln w="12700" cap="flat">
              <a:noFill/>
              <a:miter lim="400000"/>
            </a:ln>
          </a:right>
          <a:top>
            <a:ln w="50800" cap="flat">
              <a:solidFill>
                <a:srgbClr val="1A9988"/>
              </a:solidFill>
              <a:prstDash val="solid"/>
              <a:round/>
            </a:ln>
          </a:top>
          <a:bottom>
            <a:ln w="25400" cap="flat">
              <a:solidFill>
                <a:srgbClr val="1A998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1A9988"/>
              </a:solidFill>
              <a:prstDash val="solid"/>
              <a:round/>
            </a:ln>
          </a:top>
          <a:bottom>
            <a:ln w="25400" cap="flat">
              <a:solidFill>
                <a:srgbClr val="1A998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9"/>
          </a:solidFill>
        </a:fill>
      </a:tcStyle>
    </a:wholeTbl>
    <a:band2H>
      <a:tcTxStyle b="def" i="def"/>
      <a:tcStyle>
        <a:tcBdr/>
        <a:fill>
          <a:solidFill>
            <a:srgbClr val="E7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firstRow>
  </a:tblStyle>
  <a:tblStyle styleId="{2708684C-4D16-4618-839F-0558EEFCDFE6}" styleName="">
    <a:tblBg/>
    <a:wholeTbl>
      <a:tcTxStyle b="off" i="off">
        <a:fontRef idx="maj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wholeTbl>
    <a:band2H>
      <a:tcTxStyle b="def" i="def"/>
      <a:tcStyle>
        <a:tcBdr/>
        <a:fill>
          <a:solidFill>
            <a:srgbClr val="FFFFFF"/>
          </a:solidFill>
        </a:fill>
      </a:tcStyle>
    </a:band2H>
    <a:firstCol>
      <a:tcTxStyle b="on" i="off">
        <a:fontRef idx="maj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firstCol>
    <a:lastRow>
      <a:tcTxStyle b="on" i="off">
        <a:fontRef idx="maj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508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lastRow>
    <a:firstRow>
      <a:tcTxStyle b="on" i="off">
        <a:fontRef idx="maj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254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E9EDEE"/>
        </a:solidFill>
      </p:bgPr>
    </p:bg>
    <p:spTree>
      <p:nvGrpSpPr>
        <p:cNvPr id="1" name=""/>
        <p:cNvGrpSpPr/>
        <p:nvPr/>
      </p:nvGrpSpPr>
      <p:grpSpPr>
        <a:xfrm>
          <a:off x="0" y="0"/>
          <a:ext cx="0" cy="0"/>
          <a:chOff x="0" y="0"/>
          <a:chExt cx="0" cy="0"/>
        </a:xfrm>
      </p:grpSpPr>
      <p:sp>
        <p:nvSpPr>
          <p:cNvPr id="15" name="Google Shape;10;p2"/>
          <p:cNvSpPr/>
          <p:nvPr/>
        </p:nvSpPr>
        <p:spPr>
          <a:xfrm>
            <a:off x="0" y="-1"/>
            <a:ext cx="9144000" cy="487802"/>
          </a:xfrm>
          <a:prstGeom prst="rect">
            <a:avLst/>
          </a:prstGeom>
          <a:solidFill>
            <a:srgbClr val="FFFFFF"/>
          </a:solidFill>
          <a:ln w="12700">
            <a:miter lim="400000"/>
          </a:ln>
        </p:spPr>
        <p:txBody>
          <a:bodyPr lIns="45719" rIns="45719" anchor="ctr"/>
          <a:lstStyle/>
          <a:p>
            <a:pPr>
              <a:defRPr>
                <a:solidFill>
                  <a:srgbClr val="000000"/>
                </a:solidFill>
              </a:defRPr>
            </a:pPr>
          </a:p>
        </p:txBody>
      </p:sp>
      <p:grpSp>
        <p:nvGrpSpPr>
          <p:cNvPr id="18" name="Google Shape;11;p2"/>
          <p:cNvGrpSpPr/>
          <p:nvPr/>
        </p:nvGrpSpPr>
        <p:grpSpPr>
          <a:xfrm>
            <a:off x="830392" y="1191255"/>
            <a:ext cx="745763" cy="45827"/>
            <a:chOff x="0" y="0"/>
            <a:chExt cx="745762" cy="45826"/>
          </a:xfrm>
        </p:grpSpPr>
        <p:sp>
          <p:nvSpPr>
            <p:cNvPr id="16" name="Google Shape;12;p2"/>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7" name="Google Shape;13;p2"/>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9" name="タイトルテキスト"/>
          <p:cNvSpPr txBox="1"/>
          <p:nvPr>
            <p:ph type="title"/>
          </p:nvPr>
        </p:nvSpPr>
        <p:spPr>
          <a:xfrm>
            <a:off x="729450" y="1322449"/>
            <a:ext cx="7688100" cy="1664701"/>
          </a:xfrm>
          <a:prstGeom prst="rect">
            <a:avLst/>
          </a:prstGeom>
        </p:spPr>
        <p:txBody>
          <a:bodyPr/>
          <a:lstStyle>
            <a:lvl1pPr>
              <a:defRPr sz="4200"/>
            </a:lvl1pPr>
          </a:lstStyle>
          <a:p>
            <a:pPr/>
            <a:r>
              <a:t>タイトルテキスト</a:t>
            </a:r>
          </a:p>
        </p:txBody>
      </p:sp>
      <p:sp>
        <p:nvSpPr>
          <p:cNvPr id="20" name="本文レベル1…"/>
          <p:cNvSpPr txBox="1"/>
          <p:nvPr>
            <p:ph type="body" sz="quarter" idx="1"/>
          </p:nvPr>
        </p:nvSpPr>
        <p:spPr>
          <a:xfrm>
            <a:off x="729626" y="3172899"/>
            <a:ext cx="7688101" cy="541201"/>
          </a:xfrm>
          <a:prstGeom prst="rect">
            <a:avLst/>
          </a:prstGeom>
        </p:spPr>
        <p:txBody>
          <a:bodyPr>
            <a:normAutofit fontScale="100000" lnSpcReduction="0"/>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本文レベル1</a:t>
            </a:r>
          </a:p>
          <a:p>
            <a:pPr lvl="1"/>
            <a:r>
              <a:t>本文レベル2</a:t>
            </a:r>
          </a:p>
          <a:p>
            <a:pPr lvl="2"/>
            <a:r>
              <a:t>本文レベル3</a:t>
            </a:r>
          </a:p>
          <a:p>
            <a:pPr lvl="3"/>
            <a:r>
              <a:t>本文レベル4</a:t>
            </a:r>
          </a:p>
          <a:p>
            <a:pPr lvl="4"/>
            <a:r>
              <a:t>本文レベル5</a:t>
            </a:r>
          </a:p>
        </p:txBody>
      </p:sp>
      <p:sp>
        <p:nvSpPr>
          <p:cNvPr id="2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110" name="Google Shape;74;p11"/>
          <p:cNvGrpSpPr/>
          <p:nvPr/>
        </p:nvGrpSpPr>
        <p:grpSpPr>
          <a:xfrm>
            <a:off x="830392" y="4169130"/>
            <a:ext cx="745763" cy="45827"/>
            <a:chOff x="0" y="0"/>
            <a:chExt cx="745762" cy="45826"/>
          </a:xfrm>
        </p:grpSpPr>
        <p:sp>
          <p:nvSpPr>
            <p:cNvPr id="108" name="Google Shape;75;p11"/>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09" name="Google Shape;76;p11"/>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11" name="タイトルテキスト"/>
          <p:cNvSpPr txBox="1"/>
          <p:nvPr>
            <p:ph type="title"/>
          </p:nvPr>
        </p:nvSpPr>
        <p:spPr>
          <a:xfrm>
            <a:off x="729450" y="733950"/>
            <a:ext cx="7688400" cy="1244701"/>
          </a:xfrm>
          <a:prstGeom prst="rect">
            <a:avLst/>
          </a:prstGeom>
        </p:spPr>
        <p:txBody>
          <a:bodyPr/>
          <a:lstStyle>
            <a:lvl1pPr>
              <a:defRPr sz="8000">
                <a:solidFill>
                  <a:srgbClr val="FFFFFF"/>
                </a:solidFill>
              </a:defRPr>
            </a:lvl1pPr>
          </a:lstStyle>
          <a:p>
            <a:pPr/>
            <a:r>
              <a:t>タイトルテキスト</a:t>
            </a:r>
          </a:p>
        </p:txBody>
      </p:sp>
      <p:sp>
        <p:nvSpPr>
          <p:cNvPr id="112" name="本文レベル1…"/>
          <p:cNvSpPr txBox="1"/>
          <p:nvPr>
            <p:ph type="body" sz="half" idx="1"/>
          </p:nvPr>
        </p:nvSpPr>
        <p:spPr>
          <a:xfrm>
            <a:off x="729450" y="2272888"/>
            <a:ext cx="7688400" cy="1580401"/>
          </a:xfrm>
          <a:prstGeom prst="rect">
            <a:avLst/>
          </a:prstGeom>
        </p:spPr>
        <p:txBody>
          <a:bodyPr>
            <a:normAutofit fontScale="100000" lnSpcReduction="0"/>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113" name="スライド番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30" name="Google Shape;18;p3"/>
          <p:cNvGrpSpPr/>
          <p:nvPr/>
        </p:nvGrpSpPr>
        <p:grpSpPr>
          <a:xfrm>
            <a:off x="830392" y="1191255"/>
            <a:ext cx="745763" cy="45827"/>
            <a:chOff x="0" y="0"/>
            <a:chExt cx="745762" cy="45826"/>
          </a:xfrm>
        </p:grpSpPr>
        <p:sp>
          <p:nvSpPr>
            <p:cNvPr id="28" name="Google Shape;19;p3"/>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9" name="Google Shape;20;p3"/>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31" name="タイトルテキスト"/>
          <p:cNvSpPr txBox="1"/>
          <p:nvPr>
            <p:ph type="title"/>
          </p:nvPr>
        </p:nvSpPr>
        <p:spPr>
          <a:xfrm>
            <a:off x="729450" y="1322449"/>
            <a:ext cx="7688400" cy="1518602"/>
          </a:xfrm>
          <a:prstGeom prst="rect">
            <a:avLst/>
          </a:prstGeom>
        </p:spPr>
        <p:txBody>
          <a:bodyPr/>
          <a:lstStyle>
            <a:lvl1pPr>
              <a:defRPr sz="3600">
                <a:solidFill>
                  <a:srgbClr val="FFFFFF"/>
                </a:solidFill>
              </a:defRPr>
            </a:lvl1pPr>
          </a:lstStyle>
          <a:p>
            <a:pPr/>
            <a:r>
              <a:t>タイトルテキスト</a:t>
            </a:r>
          </a:p>
        </p:txBody>
      </p:sp>
      <p:sp>
        <p:nvSpPr>
          <p:cNvPr id="32" name="スライド番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9" name="タイトルテキスト"/>
          <p:cNvSpPr txBox="1"/>
          <p:nvPr>
            <p:ph type="title"/>
          </p:nvPr>
        </p:nvSpPr>
        <p:spPr>
          <a:xfrm>
            <a:off x="729450" y="1318650"/>
            <a:ext cx="7688700" cy="535201"/>
          </a:xfrm>
          <a:prstGeom prst="rect">
            <a:avLst/>
          </a:prstGeom>
        </p:spPr>
        <p:txBody>
          <a:bodyPr/>
          <a:lstStyle/>
          <a:p>
            <a:pPr/>
            <a:r>
              <a:t>タイトルテキスト</a:t>
            </a:r>
          </a:p>
        </p:txBody>
      </p:sp>
      <p:sp>
        <p:nvSpPr>
          <p:cNvPr id="40" name="本文レベル1…"/>
          <p:cNvSpPr txBox="1"/>
          <p:nvPr>
            <p:ph type="body" sz="half" idx="1"/>
          </p:nvPr>
        </p:nvSpPr>
        <p:spPr>
          <a:xfrm>
            <a:off x="729450" y="2078875"/>
            <a:ext cx="7688700" cy="2261101"/>
          </a:xfrm>
          <a:prstGeom prst="rect">
            <a:avLst/>
          </a:prstGeom>
        </p:spPr>
        <p:txBody>
          <a:bodyP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本文レベル1…"/>
          <p:cNvSpPr txBox="1"/>
          <p:nvPr>
            <p:ph type="body" sz="quarter" idx="1"/>
          </p:nvPr>
        </p:nvSpPr>
        <p:spPr>
          <a:xfrm>
            <a:off x="729325" y="2078875"/>
            <a:ext cx="3774300" cy="2261101"/>
          </a:xfrm>
          <a:prstGeom prst="rect">
            <a:avLst/>
          </a:prstGeom>
        </p:spPr>
        <p:txBody>
          <a:bodyP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50" name="Google Shape;38;p5"/>
          <p:cNvSpPr txBox="1"/>
          <p:nvPr>
            <p:ph type="body" sz="quarter" idx="13"/>
          </p:nvPr>
        </p:nvSpPr>
        <p:spPr>
          <a:xfrm>
            <a:off x="4643604" y="2078875"/>
            <a:ext cx="3774300" cy="2261101"/>
          </a:xfrm>
          <a:prstGeom prst="rect">
            <a:avLst/>
          </a:prstGeom>
        </p:spPr>
        <p:txBody>
          <a:bodyPr>
            <a:normAutofit fontScale="100000" lnSpcReduction="0"/>
          </a:bodyPr>
          <a:lstStyle/>
          <a:p>
            <a:pPr/>
          </a:p>
        </p:txBody>
      </p:sp>
      <p:sp>
        <p:nvSpPr>
          <p:cNvPr id="5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8" name="タイトルテキスト"/>
          <p:cNvSpPr txBox="1"/>
          <p:nvPr>
            <p:ph type="title"/>
          </p:nvPr>
        </p:nvSpPr>
        <p:spPr>
          <a:prstGeom prst="rect">
            <a:avLst/>
          </a:prstGeom>
        </p:spPr>
        <p:txBody>
          <a:bodyPr/>
          <a:lstStyle/>
          <a:p>
            <a:pPr/>
            <a:r>
              <a:t>タイトルテキスト</a:t>
            </a:r>
          </a:p>
        </p:txBody>
      </p:sp>
      <p:sp>
        <p:nvSpPr>
          <p:cNvPr id="5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6" name="タイトルテキスト"/>
          <p:cNvSpPr txBox="1"/>
          <p:nvPr>
            <p:ph type="title"/>
          </p:nvPr>
        </p:nvSpPr>
        <p:spPr>
          <a:xfrm>
            <a:off x="730000" y="1318650"/>
            <a:ext cx="3300901" cy="1381501"/>
          </a:xfrm>
          <a:prstGeom prst="rect">
            <a:avLst/>
          </a:prstGeom>
        </p:spPr>
        <p:txBody>
          <a:bodyPr/>
          <a:lstStyle/>
          <a:p>
            <a:pPr/>
            <a:r>
              <a:t>タイトルテキスト</a:t>
            </a:r>
          </a:p>
        </p:txBody>
      </p:sp>
      <p:sp>
        <p:nvSpPr>
          <p:cNvPr id="67" name="本文レベル1…"/>
          <p:cNvSpPr txBox="1"/>
          <p:nvPr>
            <p:ph type="body" sz="quarter" idx="1"/>
          </p:nvPr>
        </p:nvSpPr>
        <p:spPr>
          <a:xfrm>
            <a:off x="721225" y="2781724"/>
            <a:ext cx="3300901" cy="1597501"/>
          </a:xfrm>
          <a:prstGeom prst="rect">
            <a:avLst/>
          </a:prstGeom>
        </p:spPr>
        <p:txBody>
          <a:bodyP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77" name="Google Shape;56;p8"/>
          <p:cNvGrpSpPr/>
          <p:nvPr/>
        </p:nvGrpSpPr>
        <p:grpSpPr>
          <a:xfrm>
            <a:off x="830392" y="4169130"/>
            <a:ext cx="745763" cy="45827"/>
            <a:chOff x="0" y="0"/>
            <a:chExt cx="745762" cy="45826"/>
          </a:xfrm>
        </p:grpSpPr>
        <p:sp>
          <p:nvSpPr>
            <p:cNvPr id="75" name="Google Shape;57;p8"/>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76" name="Google Shape;58;p8"/>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78" name="タイトルテキスト"/>
          <p:cNvSpPr txBox="1"/>
          <p:nvPr>
            <p:ph type="title"/>
          </p:nvPr>
        </p:nvSpPr>
        <p:spPr>
          <a:xfrm>
            <a:off x="729450" y="864299"/>
            <a:ext cx="7021201" cy="2985001"/>
          </a:xfrm>
          <a:prstGeom prst="rect">
            <a:avLst/>
          </a:prstGeom>
        </p:spPr>
        <p:txBody>
          <a:bodyPr anchor="ctr"/>
          <a:lstStyle>
            <a:lvl1pPr>
              <a:defRPr sz="3600">
                <a:solidFill>
                  <a:srgbClr val="FFFFFF"/>
                </a:solidFill>
              </a:defRPr>
            </a:lvl1pPr>
          </a:lstStyle>
          <a:p>
            <a:pPr/>
            <a:r>
              <a:t>タイトルテキスト</a:t>
            </a:r>
          </a:p>
        </p:txBody>
      </p:sp>
      <p:sp>
        <p:nvSpPr>
          <p:cNvPr id="79" name="スライド番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sp>
        <p:nvSpPr>
          <p:cNvPr id="86" name="Google Shape;62;p9"/>
          <p:cNvSpPr/>
          <p:nvPr/>
        </p:nvSpPr>
        <p:spPr>
          <a:xfrm>
            <a:off x="0" y="0"/>
            <a:ext cx="4572000" cy="5143500"/>
          </a:xfrm>
          <a:prstGeom prst="rect">
            <a:avLst/>
          </a:prstGeom>
          <a:solidFill>
            <a:srgbClr val="E9EDEE"/>
          </a:solidFill>
          <a:ln w="12700">
            <a:miter lim="400000"/>
          </a:ln>
        </p:spPr>
        <p:txBody>
          <a:bodyPr lIns="45719" rIns="45719" anchor="ctr"/>
          <a:lstStyle/>
          <a:p>
            <a:pPr>
              <a:defRPr>
                <a:solidFill>
                  <a:srgbClr val="000000"/>
                </a:solidFill>
              </a:defRPr>
            </a:pPr>
          </a:p>
        </p:txBody>
      </p:sp>
      <p:grpSp>
        <p:nvGrpSpPr>
          <p:cNvPr id="89" name="Google Shape;63;p9"/>
          <p:cNvGrpSpPr/>
          <p:nvPr/>
        </p:nvGrpSpPr>
        <p:grpSpPr>
          <a:xfrm>
            <a:off x="830392" y="1191255"/>
            <a:ext cx="745763" cy="45827"/>
            <a:chOff x="0" y="0"/>
            <a:chExt cx="745762" cy="45826"/>
          </a:xfrm>
        </p:grpSpPr>
        <p:sp>
          <p:nvSpPr>
            <p:cNvPr id="87" name="Google Shape;64;p9"/>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8" name="Google Shape;65;p9"/>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90" name="タイトルテキスト"/>
          <p:cNvSpPr txBox="1"/>
          <p:nvPr>
            <p:ph type="title"/>
          </p:nvPr>
        </p:nvSpPr>
        <p:spPr>
          <a:xfrm>
            <a:off x="730000" y="1318650"/>
            <a:ext cx="3300901" cy="1687200"/>
          </a:xfrm>
          <a:prstGeom prst="rect">
            <a:avLst/>
          </a:prstGeom>
        </p:spPr>
        <p:txBody>
          <a:bodyPr/>
          <a:lstStyle/>
          <a:p>
            <a:pPr/>
            <a:r>
              <a:t>タイトルテキスト</a:t>
            </a:r>
          </a:p>
        </p:txBody>
      </p:sp>
      <p:sp>
        <p:nvSpPr>
          <p:cNvPr id="91" name="本文レベル1…"/>
          <p:cNvSpPr txBox="1"/>
          <p:nvPr>
            <p:ph type="body" sz="quarter" idx="1"/>
          </p:nvPr>
        </p:nvSpPr>
        <p:spPr>
          <a:xfrm>
            <a:off x="724949" y="3161525"/>
            <a:ext cx="3300902" cy="759001"/>
          </a:xfrm>
          <a:prstGeom prst="rect">
            <a:avLst/>
          </a:prstGeom>
        </p:spPr>
        <p:txBody>
          <a:bodyPr>
            <a:normAutofit fontScale="100000" lnSpcReduction="0"/>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本文レベル1</a:t>
            </a:r>
          </a:p>
          <a:p>
            <a:pPr lvl="1"/>
            <a:r>
              <a:t>本文レベル2</a:t>
            </a:r>
          </a:p>
          <a:p>
            <a:pPr lvl="2"/>
            <a:r>
              <a:t>本文レベル3</a:t>
            </a:r>
          </a:p>
          <a:p>
            <a:pPr lvl="3"/>
            <a:r>
              <a:t>本文レベル4</a:t>
            </a:r>
          </a:p>
          <a:p>
            <a:pPr lvl="4"/>
            <a:r>
              <a:t>本文レベル5</a:t>
            </a:r>
          </a:p>
        </p:txBody>
      </p:sp>
      <p:sp>
        <p:nvSpPr>
          <p:cNvPr id="92" name="Google Shape;68;p9"/>
          <p:cNvSpPr txBox="1"/>
          <p:nvPr>
            <p:ph type="body" sz="half" idx="13"/>
          </p:nvPr>
        </p:nvSpPr>
        <p:spPr>
          <a:xfrm>
            <a:off x="5174224" y="1352624"/>
            <a:ext cx="3374400" cy="3025502"/>
          </a:xfrm>
          <a:prstGeom prst="rect">
            <a:avLst/>
          </a:prstGeom>
        </p:spPr>
        <p:txBody>
          <a:bodyPr>
            <a:normAutofit fontScale="100000" lnSpcReduction="0"/>
          </a:bodyPr>
          <a:lstStyle/>
          <a:p>
            <a:pPr/>
          </a:p>
        </p:txBody>
      </p:sp>
      <p:sp>
        <p:nvSpPr>
          <p:cNvPr id="9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100" name="本文レベル1…"/>
          <p:cNvSpPr txBox="1"/>
          <p:nvPr>
            <p:ph type="body" sz="quarter" idx="1"/>
          </p:nvPr>
        </p:nvSpPr>
        <p:spPr>
          <a:xfrm>
            <a:off x="724949" y="4372550"/>
            <a:ext cx="7697401" cy="460501"/>
          </a:xfrm>
          <a:prstGeom prst="rect">
            <a:avLst/>
          </a:prstGeom>
        </p:spPr>
        <p:txBody>
          <a:bodyPr anchor="ctr">
            <a:normAutofit fontScale="100000" lnSpcReduction="0"/>
          </a:bodyP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本文レベル1</a:t>
            </a:r>
          </a:p>
          <a:p>
            <a:pPr lvl="1"/>
            <a:r>
              <a:t>本文レベル2</a:t>
            </a:r>
          </a:p>
          <a:p>
            <a:pPr lvl="2"/>
            <a:r>
              <a:t>本文レベル3</a:t>
            </a:r>
          </a:p>
          <a:p>
            <a:pPr lvl="3"/>
            <a:r>
              <a:t>本文レベル4</a:t>
            </a:r>
          </a:p>
          <a:p>
            <a:pPr lvl="4"/>
            <a:r>
              <a:t>本文レベル5</a:t>
            </a:r>
          </a:p>
        </p:txBody>
      </p:sp>
      <p:sp>
        <p:nvSpPr>
          <p:cNvPr id="10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41;p6"/>
          <p:cNvSpPr/>
          <p:nvPr/>
        </p:nvSpPr>
        <p:spPr>
          <a:xfrm>
            <a:off x="0" y="-1"/>
            <a:ext cx="9144000" cy="487802"/>
          </a:xfrm>
          <a:prstGeom prst="rect">
            <a:avLst/>
          </a:prstGeom>
          <a:solidFill>
            <a:srgbClr val="E9EDEE"/>
          </a:solidFill>
          <a:ln w="12700">
            <a:miter lim="400000"/>
          </a:ln>
        </p:spPr>
        <p:txBody>
          <a:bodyPr lIns="45719" rIns="45719" anchor="ctr"/>
          <a:lstStyle/>
          <a:p>
            <a:pPr>
              <a:defRPr>
                <a:solidFill>
                  <a:srgbClr val="000000"/>
                </a:solidFill>
              </a:defRPr>
            </a:pPr>
          </a:p>
        </p:txBody>
      </p:sp>
      <p:grpSp>
        <p:nvGrpSpPr>
          <p:cNvPr id="5" name="Google Shape;42;p6"/>
          <p:cNvGrpSpPr/>
          <p:nvPr/>
        </p:nvGrpSpPr>
        <p:grpSpPr>
          <a:xfrm>
            <a:off x="830392" y="1191255"/>
            <a:ext cx="745763" cy="45827"/>
            <a:chOff x="0" y="0"/>
            <a:chExt cx="745762" cy="45826"/>
          </a:xfrm>
        </p:grpSpPr>
        <p:sp>
          <p:nvSpPr>
            <p:cNvPr id="3" name="Google Shape;43;p6"/>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4" name="Google Shape;44;p6"/>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6" name="タイトルテキスト"/>
          <p:cNvSpPr txBox="1"/>
          <p:nvPr>
            <p:ph type="title"/>
          </p:nvPr>
        </p:nvSpPr>
        <p:spPr>
          <a:xfrm>
            <a:off x="729450" y="1318650"/>
            <a:ext cx="7688400" cy="535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タイトルテキスト</a:t>
            </a:r>
          </a:p>
        </p:txBody>
      </p:sp>
      <p:sp>
        <p:nvSpPr>
          <p:cNvPr id="7" name="本文レベル1…"/>
          <p:cNvSpPr txBox="1"/>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本文レベル1</a:t>
            </a:r>
          </a:p>
          <a:p>
            <a:pPr lvl="1"/>
            <a:r>
              <a:t>本文レベル2</a:t>
            </a:r>
          </a:p>
          <a:p>
            <a:pPr lvl="2"/>
            <a:r>
              <a:t>本文レベル3</a:t>
            </a:r>
          </a:p>
          <a:p>
            <a:pPr lvl="3"/>
            <a:r>
              <a:t>本文レベル4</a:t>
            </a:r>
          </a:p>
          <a:p>
            <a:pPr lvl="4"/>
            <a:r>
              <a:t>本文レベル5</a:t>
            </a:r>
          </a:p>
        </p:txBody>
      </p:sp>
      <p:sp>
        <p:nvSpPr>
          <p:cNvPr id="8" name="スライド番号"/>
          <p:cNvSpPr txBox="1"/>
          <p:nvPr>
            <p:ph type="sldNum" sz="quarter" idx="2"/>
          </p:nvPr>
        </p:nvSpPr>
        <p:spPr>
          <a:xfrm>
            <a:off x="8748189" y="4779026"/>
            <a:ext cx="336814" cy="335251"/>
          </a:xfrm>
          <a:prstGeom prst="rect">
            <a:avLst/>
          </a:prstGeom>
          <a:ln w="12700">
            <a:miter lim="400000"/>
          </a:ln>
        </p:spPr>
        <p:txBody>
          <a:bodyPr wrap="none" lIns="91424" tIns="91424" rIns="91424" bIns="91424"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2600" u="none">
          <a:ln>
            <a:noFill/>
          </a:ln>
          <a:solidFill>
            <a:srgbClr val="1A1A1A"/>
          </a:solidFill>
          <a:uFillTx/>
          <a:latin typeface="Raleway"/>
          <a:ea typeface="Raleway"/>
          <a:cs typeface="Raleway"/>
          <a:sym typeface="Raleway"/>
        </a:defRPr>
      </a:lvl9pPr>
    </p:titleStyle>
    <p:bodyStyle>
      <a:lvl1pPr marL="457200" marR="0" indent="-311150"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1pPr>
      <a:lvl2pPr marL="9686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2pPr>
      <a:lvl3pPr marL="14258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3pPr>
      <a:lvl4pPr marL="18830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4pPr>
      <a:lvl5pPr marL="23402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5pPr>
      <a:lvl6pPr marL="27974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6pPr>
      <a:lvl7pPr marL="32546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7pPr>
      <a:lvl8pPr marL="37118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8pPr>
      <a:lvl9pPr marL="41690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ln>
            <a:noFill/>
          </a:ln>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86;p13"/>
          <p:cNvSpPr txBox="1"/>
          <p:nvPr>
            <p:ph type="ctrTitle"/>
          </p:nvPr>
        </p:nvSpPr>
        <p:spPr>
          <a:xfrm>
            <a:off x="729450" y="1322449"/>
            <a:ext cx="7688099" cy="1664701"/>
          </a:xfrm>
          <a:prstGeom prst="rect">
            <a:avLst/>
          </a:prstGeom>
        </p:spPr>
        <p:txBody>
          <a:bodyPr/>
          <a:lstStyle/>
          <a:p>
            <a:pPr/>
            <a:r>
              <a:t>物理エンジン	</a:t>
            </a:r>
          </a:p>
        </p:txBody>
      </p:sp>
      <p:sp>
        <p:nvSpPr>
          <p:cNvPr id="130" name="Google Shape;87;p13"/>
          <p:cNvSpPr txBox="1"/>
          <p:nvPr>
            <p:ph type="subTitle" sz="quarter" idx="1"/>
          </p:nvPr>
        </p:nvSpPr>
        <p:spPr>
          <a:xfrm>
            <a:off x="729627" y="3172899"/>
            <a:ext cx="7688099" cy="541201"/>
          </a:xfrm>
          <a:prstGeom prst="rect">
            <a:avLst/>
          </a:prstGeom>
        </p:spPr>
        <p:txBody>
          <a:bodyPr/>
          <a:lstStyle>
            <a:lvl1pPr marL="0" indent="0"/>
          </a:lstStyle>
          <a:p>
            <a:pPr/>
            <a:r>
              <a:t>D班</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MovePosition関数</a:t>
            </a:r>
          </a:p>
        </p:txBody>
      </p:sp>
      <p:sp>
        <p:nvSpPr>
          <p:cNvPr id="172"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 MovePositionの赤く</a:t>
            </a:r>
          </a:p>
          <a:p>
            <a:pPr marL="0" indent="0">
              <a:lnSpc>
                <a:spcPct val="10000"/>
              </a:lnSpc>
              <a:spcBef>
                <a:spcPts val="1600"/>
              </a:spcBef>
              <a:buSzTx/>
              <a:buNone/>
            </a:pPr>
            <a:r>
              <a:t>囲ってある部分に</a:t>
            </a:r>
          </a:p>
          <a:p>
            <a:pPr marL="0" indent="0">
              <a:lnSpc>
                <a:spcPct val="10000"/>
              </a:lnSpc>
              <a:spcBef>
                <a:spcPts val="1600"/>
              </a:spcBef>
              <a:buSzTx/>
              <a:buNone/>
            </a:pPr>
            <a:r>
              <a:t>チェックを入れ、</a:t>
            </a:r>
          </a:p>
          <a:p>
            <a:pPr marL="0" indent="0">
              <a:lnSpc>
                <a:spcPct val="10000"/>
              </a:lnSpc>
              <a:spcBef>
                <a:spcPts val="1600"/>
              </a:spcBef>
              <a:buSzTx/>
              <a:buNone/>
            </a:pPr>
            <a:r>
              <a:t>Forceのところの</a:t>
            </a:r>
          </a:p>
          <a:p>
            <a:pPr marL="0" indent="0">
              <a:lnSpc>
                <a:spcPct val="10000"/>
              </a:lnSpc>
              <a:spcBef>
                <a:spcPts val="1600"/>
              </a:spcBef>
              <a:buSzTx/>
              <a:buNone/>
            </a:pPr>
            <a:r>
              <a:t>チェックを外すと</a:t>
            </a:r>
          </a:p>
          <a:p>
            <a:pPr marL="0" indent="0">
              <a:lnSpc>
                <a:spcPct val="10000"/>
              </a:lnSpc>
              <a:spcBef>
                <a:spcPts val="1600"/>
              </a:spcBef>
              <a:buSzTx/>
              <a:buNone/>
            </a:pPr>
            <a:r>
              <a:t>MovePositionの</a:t>
            </a:r>
          </a:p>
          <a:p>
            <a:pPr marL="0" indent="0">
              <a:lnSpc>
                <a:spcPct val="10000"/>
              </a:lnSpc>
              <a:spcBef>
                <a:spcPts val="1600"/>
              </a:spcBef>
              <a:buSzTx/>
              <a:buNone/>
            </a:pPr>
            <a:r>
              <a:t>実演ができます。</a:t>
            </a:r>
          </a:p>
        </p:txBody>
      </p:sp>
      <p:pic>
        <p:nvPicPr>
          <p:cNvPr id="173" name="スクリーンショット 2019-06-09 23.53.34.png" descr="スクリーンショット 2019-06-09 23.53.34.png"/>
          <p:cNvPicPr>
            <a:picLocks noChangeAspect="1"/>
          </p:cNvPicPr>
          <p:nvPr/>
        </p:nvPicPr>
        <p:blipFill>
          <a:blip r:embed="rId2">
            <a:extLst/>
          </a:blip>
          <a:stretch>
            <a:fillRect/>
          </a:stretch>
        </p:blipFill>
        <p:spPr>
          <a:xfrm>
            <a:off x="2535186" y="1313099"/>
            <a:ext cx="5840276" cy="364611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Explosion関数</a:t>
            </a:r>
          </a:p>
        </p:txBody>
      </p:sp>
      <p:sp>
        <p:nvSpPr>
          <p:cNvPr id="176"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黒い球体が</a:t>
            </a:r>
          </a:p>
          <a:p>
            <a:pPr marL="0" indent="0">
              <a:lnSpc>
                <a:spcPct val="10000"/>
              </a:lnSpc>
              <a:spcBef>
                <a:spcPts val="1600"/>
              </a:spcBef>
              <a:buSzTx/>
              <a:buNone/>
            </a:pPr>
            <a:r>
              <a:t>Bombで、</a:t>
            </a:r>
          </a:p>
          <a:p>
            <a:pPr marL="0" indent="0">
              <a:lnSpc>
                <a:spcPct val="10000"/>
              </a:lnSpc>
              <a:spcBef>
                <a:spcPts val="1600"/>
              </a:spcBef>
              <a:buSzTx/>
              <a:buNone/>
            </a:pPr>
            <a:r>
              <a:t>周りのブロックが</a:t>
            </a:r>
          </a:p>
          <a:p>
            <a:pPr marL="0" indent="0">
              <a:lnSpc>
                <a:spcPct val="10000"/>
              </a:lnSpc>
              <a:spcBef>
                <a:spcPts val="1600"/>
              </a:spcBef>
              <a:buSzTx/>
              <a:buNone/>
            </a:pPr>
            <a:r>
              <a:t>Explosion関数の</a:t>
            </a:r>
          </a:p>
          <a:p>
            <a:pPr marL="0" indent="0">
              <a:lnSpc>
                <a:spcPct val="10000"/>
              </a:lnSpc>
              <a:spcBef>
                <a:spcPts val="1600"/>
              </a:spcBef>
              <a:buSzTx/>
              <a:buNone/>
            </a:pPr>
            <a:r>
              <a:t>対象です。</a:t>
            </a:r>
          </a:p>
        </p:txBody>
      </p:sp>
      <p:pic>
        <p:nvPicPr>
          <p:cNvPr id="177" name="スクリーンショット 2019-06-10 0.21.28.png" descr="スクリーンショット 2019-06-10 0.21.28.png"/>
          <p:cNvPicPr>
            <a:picLocks noChangeAspect="1"/>
          </p:cNvPicPr>
          <p:nvPr/>
        </p:nvPicPr>
        <p:blipFill>
          <a:blip r:embed="rId2">
            <a:extLst/>
          </a:blip>
          <a:stretch>
            <a:fillRect/>
          </a:stretch>
        </p:blipFill>
        <p:spPr>
          <a:xfrm>
            <a:off x="2322634" y="1234121"/>
            <a:ext cx="5984066" cy="37358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AddTorque関数</a:t>
            </a:r>
          </a:p>
        </p:txBody>
      </p:sp>
      <p:sp>
        <p:nvSpPr>
          <p:cNvPr id="180"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何かを回す際に</a:t>
            </a:r>
          </a:p>
          <a:p>
            <a:pPr marL="0" indent="0">
              <a:lnSpc>
                <a:spcPct val="10000"/>
              </a:lnSpc>
              <a:spcBef>
                <a:spcPts val="1600"/>
              </a:spcBef>
              <a:buSzTx/>
              <a:buNone/>
            </a:pPr>
            <a:r>
              <a:t>使えそうな関数。</a:t>
            </a:r>
          </a:p>
        </p:txBody>
      </p:sp>
      <p:pic>
        <p:nvPicPr>
          <p:cNvPr id="181" name="スクリーンショット 2019-06-10 0.28.58.png" descr="スクリーンショット 2019-06-10 0.28.58.png"/>
          <p:cNvPicPr>
            <a:picLocks noChangeAspect="1"/>
          </p:cNvPicPr>
          <p:nvPr/>
        </p:nvPicPr>
        <p:blipFill>
          <a:blip r:embed="rId2">
            <a:extLst/>
          </a:blip>
          <a:stretch>
            <a:fillRect/>
          </a:stretch>
        </p:blipFill>
        <p:spPr>
          <a:xfrm>
            <a:off x="2301431" y="1181468"/>
            <a:ext cx="5997676" cy="374438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SpringJoint</a:t>
            </a:r>
          </a:p>
        </p:txBody>
      </p:sp>
      <p:sp>
        <p:nvSpPr>
          <p:cNvPr id="184"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※これは関数ではなく</a:t>
            </a:r>
          </a:p>
          <a:p>
            <a:pPr marL="0" indent="0">
              <a:lnSpc>
                <a:spcPct val="10000"/>
              </a:lnSpc>
              <a:spcBef>
                <a:spcPts val="1600"/>
              </a:spcBef>
              <a:buSzTx/>
              <a:buNone/>
            </a:pPr>
            <a:r>
              <a:t>Spring Jointという</a:t>
            </a:r>
          </a:p>
          <a:p>
            <a:pPr marL="0" indent="0">
              <a:lnSpc>
                <a:spcPct val="10000"/>
              </a:lnSpc>
              <a:spcBef>
                <a:spcPts val="1600"/>
              </a:spcBef>
              <a:buSzTx/>
              <a:buNone/>
            </a:pPr>
            <a:r>
              <a:t>Jointです。</a:t>
            </a:r>
          </a:p>
        </p:txBody>
      </p:sp>
      <p:pic>
        <p:nvPicPr>
          <p:cNvPr id="185" name="スクリーンショット 2019-06-10 0.36.34.png" descr="スクリーンショット 2019-06-10 0.36.34.png"/>
          <p:cNvPicPr>
            <a:picLocks noChangeAspect="1"/>
          </p:cNvPicPr>
          <p:nvPr/>
        </p:nvPicPr>
        <p:blipFill>
          <a:blip r:embed="rId2">
            <a:extLst/>
          </a:blip>
          <a:stretch>
            <a:fillRect/>
          </a:stretch>
        </p:blipFill>
        <p:spPr>
          <a:xfrm>
            <a:off x="2459389" y="1172693"/>
            <a:ext cx="6135459" cy="38304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Google Shape;118;p18"/>
          <p:cNvSpPr txBox="1"/>
          <p:nvPr>
            <p:ph type="title"/>
          </p:nvPr>
        </p:nvSpPr>
        <p:spPr>
          <a:xfrm>
            <a:off x="729450" y="632849"/>
            <a:ext cx="7688699" cy="535201"/>
          </a:xfrm>
          <a:prstGeom prst="rect">
            <a:avLst/>
          </a:prstGeom>
        </p:spPr>
        <p:txBody>
          <a:bodyPr/>
          <a:lstStyle/>
          <a:p>
            <a:pPr/>
            <a:r>
              <a:t>実演　簡易ビリヤードの作成</a:t>
            </a:r>
          </a:p>
        </p:txBody>
      </p:sp>
      <p:sp>
        <p:nvSpPr>
          <p:cNvPr id="188"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Rigidbodyなどの</a:t>
            </a:r>
          </a:p>
          <a:p>
            <a:pPr marL="0" indent="0">
              <a:lnSpc>
                <a:spcPct val="10000"/>
              </a:lnSpc>
              <a:spcBef>
                <a:spcPts val="1600"/>
              </a:spcBef>
              <a:buSzTx/>
              <a:buNone/>
            </a:pPr>
            <a:r>
              <a:t>要素を追加し、</a:t>
            </a:r>
          </a:p>
          <a:p>
            <a:pPr marL="0" indent="0">
              <a:lnSpc>
                <a:spcPct val="10000"/>
              </a:lnSpc>
              <a:spcBef>
                <a:spcPts val="1600"/>
              </a:spcBef>
              <a:buSzTx/>
              <a:buNone/>
            </a:pPr>
            <a:r>
              <a:t>それっぽい動作を</a:t>
            </a:r>
          </a:p>
          <a:p>
            <a:pPr marL="0" indent="0">
              <a:lnSpc>
                <a:spcPct val="10000"/>
              </a:lnSpc>
              <a:spcBef>
                <a:spcPts val="1600"/>
              </a:spcBef>
              <a:buSzTx/>
              <a:buNone/>
            </a:pPr>
            <a:r>
              <a:t>するようにします。</a:t>
            </a:r>
          </a:p>
        </p:txBody>
      </p:sp>
      <p:pic>
        <p:nvPicPr>
          <p:cNvPr id="189" name="スクリーンショット 2019-06-10 1.31.27.png" descr="スクリーンショット 2019-06-10 1.31.27.png"/>
          <p:cNvPicPr>
            <a:picLocks noChangeAspect="1"/>
          </p:cNvPicPr>
          <p:nvPr/>
        </p:nvPicPr>
        <p:blipFill>
          <a:blip r:embed="rId2">
            <a:extLst/>
          </a:blip>
          <a:stretch>
            <a:fillRect/>
          </a:stretch>
        </p:blipFill>
        <p:spPr>
          <a:xfrm>
            <a:off x="2327758" y="1146366"/>
            <a:ext cx="6135458" cy="38304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Rigidbodyを割り当てる</a:t>
            </a:r>
          </a:p>
        </p:txBody>
      </p:sp>
      <p:sp>
        <p:nvSpPr>
          <p:cNvPr id="192" name="Google Shape;119;p18"/>
          <p:cNvSpPr txBox="1"/>
          <p:nvPr>
            <p:ph type="body" idx="1"/>
          </p:nvPr>
        </p:nvSpPr>
        <p:spPr>
          <a:xfrm>
            <a:off x="729450" y="1393075"/>
            <a:ext cx="7688699" cy="3546667"/>
          </a:xfrm>
          <a:prstGeom prst="rect">
            <a:avLst/>
          </a:prstGeom>
        </p:spPr>
        <p:txBody>
          <a:bodyPr/>
          <a:lstStyle/>
          <a:p>
            <a:pPr marL="0" indent="0">
              <a:lnSpc>
                <a:spcPct val="10000"/>
              </a:lnSpc>
              <a:spcBef>
                <a:spcPts val="1600"/>
              </a:spcBef>
              <a:buSzTx/>
              <a:buNone/>
            </a:pPr>
            <a:r>
              <a:t>・まずはBallにRigidbodyを割り当てます。</a:t>
            </a:r>
          </a:p>
          <a:p>
            <a:pPr marL="0" indent="0">
              <a:lnSpc>
                <a:spcPct val="10000"/>
              </a:lnSpc>
              <a:spcBef>
                <a:spcPts val="1600"/>
              </a:spcBef>
              <a:buSzTx/>
              <a:buNone/>
            </a:pPr>
            <a:r>
              <a:t>・Ballを選択してInspectorタブ下の</a:t>
            </a:r>
          </a:p>
          <a:p>
            <a:pPr marL="0" indent="0">
              <a:lnSpc>
                <a:spcPct val="10000"/>
              </a:lnSpc>
              <a:spcBef>
                <a:spcPts val="1600"/>
              </a:spcBef>
              <a:buSzTx/>
              <a:buNone/>
            </a:pPr>
            <a:r>
              <a:t>　AddComponentを押します。</a:t>
            </a:r>
          </a:p>
          <a:p>
            <a:pPr marL="0" indent="0">
              <a:lnSpc>
                <a:spcPct val="10000"/>
              </a:lnSpc>
              <a:spcBef>
                <a:spcPts val="1600"/>
              </a:spcBef>
              <a:buSzTx/>
              <a:buNone/>
            </a:pPr>
            <a:r>
              <a:t>・Physics -&gt; Rigidbodyと辿ります。</a:t>
            </a:r>
          </a:p>
          <a:p>
            <a:pPr marL="0" indent="0">
              <a:lnSpc>
                <a:spcPct val="10000"/>
              </a:lnSpc>
              <a:spcBef>
                <a:spcPts val="1600"/>
              </a:spcBef>
              <a:buSzTx/>
              <a:buNone/>
            </a:pPr>
            <a:r>
              <a:t>・これでBallに物理の挙動</a:t>
            </a:r>
          </a:p>
          <a:p>
            <a:pPr marL="0" indent="0">
              <a:lnSpc>
                <a:spcPct val="10000"/>
              </a:lnSpc>
              <a:spcBef>
                <a:spcPts val="1600"/>
              </a:spcBef>
              <a:buSzTx/>
              <a:buNone/>
            </a:pPr>
            <a:r>
              <a:t>　を与えることができます。</a:t>
            </a:r>
          </a:p>
          <a:p>
            <a:pPr marL="0" indent="0">
              <a:lnSpc>
                <a:spcPct val="10000"/>
              </a:lnSpc>
              <a:spcBef>
                <a:spcPts val="1600"/>
              </a:spcBef>
              <a:buSzTx/>
              <a:buNone/>
            </a:pPr>
            <a:r>
              <a:t>・ここでは</a:t>
            </a:r>
          </a:p>
          <a:p>
            <a:pPr marL="0" indent="0">
              <a:lnSpc>
                <a:spcPct val="10000"/>
              </a:lnSpc>
              <a:spcBef>
                <a:spcPts val="1600"/>
              </a:spcBef>
              <a:buSzTx/>
              <a:buNone/>
            </a:pPr>
            <a:r>
              <a:t>    Ball</a:t>
            </a:r>
          </a:p>
          <a:p>
            <a:pPr marL="0" indent="0">
              <a:lnSpc>
                <a:spcPct val="10000"/>
              </a:lnSpc>
              <a:spcBef>
                <a:spcPts val="1600"/>
              </a:spcBef>
              <a:buSzTx/>
              <a:buNone/>
            </a:pPr>
            <a:r>
              <a:t>        Mass : 7, Drag : 0.5</a:t>
            </a:r>
          </a:p>
          <a:p>
            <a:pPr marL="0" indent="0">
              <a:lnSpc>
                <a:spcPct val="10000"/>
              </a:lnSpc>
              <a:spcBef>
                <a:spcPts val="1600"/>
              </a:spcBef>
              <a:buSzTx/>
              <a:buNone/>
            </a:pPr>
            <a:r>
              <a:t>    Cue</a:t>
            </a:r>
          </a:p>
          <a:p>
            <a:pPr marL="0" indent="0">
              <a:lnSpc>
                <a:spcPct val="50000"/>
              </a:lnSpc>
              <a:spcBef>
                <a:spcPts val="1600"/>
              </a:spcBef>
              <a:buSzTx/>
              <a:buNone/>
            </a:pPr>
            <a:r>
              <a:t>        Mass : 10, Drag : 0</a:t>
            </a:r>
          </a:p>
          <a:p>
            <a:pPr marL="0" indent="0">
              <a:lnSpc>
                <a:spcPct val="10000"/>
              </a:lnSpc>
              <a:spcBef>
                <a:spcPts val="1600"/>
              </a:spcBef>
              <a:buSzTx/>
              <a:buNone/>
            </a:pPr>
            <a:r>
              <a:t>　のようにしておきます。</a:t>
            </a:r>
          </a:p>
        </p:txBody>
      </p:sp>
      <p:pic>
        <p:nvPicPr>
          <p:cNvPr id="193" name="スクリーンショット 2019-06-10 1.38.10.png" descr="スクリーンショット 2019-06-10 1.38.10.png"/>
          <p:cNvPicPr>
            <a:picLocks noChangeAspect="1"/>
          </p:cNvPicPr>
          <p:nvPr/>
        </p:nvPicPr>
        <p:blipFill>
          <a:blip r:embed="rId2">
            <a:extLst/>
          </a:blip>
          <a:srcRect l="44629" t="0" r="0" b="21242"/>
          <a:stretch>
            <a:fillRect/>
          </a:stretch>
        </p:blipFill>
        <p:spPr>
          <a:xfrm>
            <a:off x="4103734" y="1156870"/>
            <a:ext cx="4163563" cy="37013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Constraintsを編集</a:t>
            </a:r>
          </a:p>
        </p:txBody>
      </p:sp>
      <p:sp>
        <p:nvSpPr>
          <p:cNvPr id="196"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CueがRigidbodyのせいで</a:t>
            </a:r>
          </a:p>
          <a:p>
            <a:pPr marL="0" indent="0">
              <a:lnSpc>
                <a:spcPct val="10000"/>
              </a:lnSpc>
              <a:spcBef>
                <a:spcPts val="1600"/>
              </a:spcBef>
              <a:buSzTx/>
              <a:buNone/>
            </a:pPr>
            <a:r>
              <a:t>落っこちてしまうので</a:t>
            </a:r>
          </a:p>
          <a:p>
            <a:pPr marL="0" indent="0">
              <a:lnSpc>
                <a:spcPct val="10000"/>
              </a:lnSpc>
              <a:spcBef>
                <a:spcPts val="1600"/>
              </a:spcBef>
              <a:buSzTx/>
              <a:buNone/>
            </a:pPr>
            <a:r>
              <a:t>Constraintsを編集して</a:t>
            </a:r>
          </a:p>
          <a:p>
            <a:pPr marL="0" indent="0">
              <a:lnSpc>
                <a:spcPct val="10000"/>
              </a:lnSpc>
              <a:spcBef>
                <a:spcPts val="1600"/>
              </a:spcBef>
              <a:buSzTx/>
              <a:buNone/>
            </a:pPr>
            <a:r>
              <a:t>落っこちないようにします。</a:t>
            </a:r>
          </a:p>
        </p:txBody>
      </p:sp>
      <p:pic>
        <p:nvPicPr>
          <p:cNvPr id="197" name="スクリーンショット 2019-06-10 2.54.00.png" descr="スクリーンショット 2019-06-10 2.54.00.png"/>
          <p:cNvPicPr>
            <a:picLocks noChangeAspect="1"/>
          </p:cNvPicPr>
          <p:nvPr/>
        </p:nvPicPr>
        <p:blipFill>
          <a:blip r:embed="rId2">
            <a:extLst/>
          </a:blip>
          <a:srcRect l="50746" t="0" r="0" b="35229"/>
          <a:stretch>
            <a:fillRect/>
          </a:stretch>
        </p:blipFill>
        <p:spPr>
          <a:xfrm>
            <a:off x="3624290" y="1149581"/>
            <a:ext cx="4497752" cy="369257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Cueが動くようにする</a:t>
            </a:r>
          </a:p>
        </p:txBody>
      </p:sp>
      <p:sp>
        <p:nvSpPr>
          <p:cNvPr id="200"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Cueにスクリプトを割り当て、</a:t>
            </a:r>
          </a:p>
          <a:p>
            <a:pPr marL="0" indent="0">
              <a:lnSpc>
                <a:spcPct val="10000"/>
              </a:lnSpc>
              <a:spcBef>
                <a:spcPts val="1600"/>
              </a:spcBef>
              <a:buSzTx/>
              <a:buNone/>
            </a:pPr>
            <a:r>
              <a:t>SpaceキーでCueが前に動く</a:t>
            </a:r>
          </a:p>
          <a:p>
            <a:pPr marL="0" indent="0">
              <a:lnSpc>
                <a:spcPct val="10000"/>
              </a:lnSpc>
              <a:spcBef>
                <a:spcPts val="1600"/>
              </a:spcBef>
              <a:buSzTx/>
              <a:buNone/>
            </a:pPr>
            <a:r>
              <a:t>ようにします。</a:t>
            </a:r>
          </a:p>
          <a:p>
            <a:pPr marL="0" indent="0">
              <a:lnSpc>
                <a:spcPct val="10000"/>
              </a:lnSpc>
              <a:spcBef>
                <a:spcPts val="1600"/>
              </a:spcBef>
              <a:buSzTx/>
              <a:buNone/>
            </a:pPr>
            <a:r>
              <a:t>ちなみに、スクリプトで</a:t>
            </a:r>
          </a:p>
          <a:p>
            <a:pPr marL="0" indent="0">
              <a:lnSpc>
                <a:spcPct val="10000"/>
              </a:lnSpc>
              <a:spcBef>
                <a:spcPts val="1600"/>
              </a:spcBef>
              <a:buSzTx/>
              <a:buNone/>
            </a:pPr>
            <a:r>
              <a:t>Cueに与えている力は</a:t>
            </a:r>
          </a:p>
          <a:p>
            <a:pPr marL="0" indent="0">
              <a:lnSpc>
                <a:spcPct val="10000"/>
              </a:lnSpc>
              <a:spcBef>
                <a:spcPts val="1600"/>
              </a:spcBef>
              <a:buSzTx/>
              <a:buNone/>
            </a:pPr>
            <a:r>
              <a:t>AddRelativeForce関数の</a:t>
            </a:r>
          </a:p>
          <a:p>
            <a:pPr marL="0" indent="0">
              <a:lnSpc>
                <a:spcPct val="10000"/>
              </a:lnSpc>
              <a:spcBef>
                <a:spcPts val="1600"/>
              </a:spcBef>
              <a:buSzTx/>
              <a:buNone/>
            </a:pPr>
            <a:r>
              <a:t>Impulseです。</a:t>
            </a:r>
          </a:p>
        </p:txBody>
      </p:sp>
      <p:pic>
        <p:nvPicPr>
          <p:cNvPr id="201" name="スクリーンショット 2019-06-10 2.26.54.png" descr="スクリーンショット 2019-06-10 2.26.54.png"/>
          <p:cNvPicPr>
            <a:picLocks noChangeAspect="1"/>
          </p:cNvPicPr>
          <p:nvPr/>
        </p:nvPicPr>
        <p:blipFill>
          <a:blip r:embed="rId2">
            <a:extLst/>
          </a:blip>
          <a:srcRect l="30709" t="0" r="0" b="4054"/>
          <a:stretch>
            <a:fillRect/>
          </a:stretch>
        </p:blipFill>
        <p:spPr>
          <a:xfrm>
            <a:off x="3526800" y="1160729"/>
            <a:ext cx="4323621" cy="373765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Collision Detectionの編集</a:t>
            </a:r>
          </a:p>
        </p:txBody>
      </p:sp>
      <p:sp>
        <p:nvSpPr>
          <p:cNvPr id="204" name="Google Shape;119;p18"/>
          <p:cNvSpPr txBox="1"/>
          <p:nvPr>
            <p:ph type="body" idx="1"/>
          </p:nvPr>
        </p:nvSpPr>
        <p:spPr>
          <a:xfrm>
            <a:off x="729450" y="1393075"/>
            <a:ext cx="7688699" cy="3618448"/>
          </a:xfrm>
          <a:prstGeom prst="rect">
            <a:avLst/>
          </a:prstGeom>
        </p:spPr>
        <p:txBody>
          <a:bodyPr/>
          <a:lstStyle/>
          <a:p>
            <a:pPr marL="0" indent="0">
              <a:lnSpc>
                <a:spcPct val="10000"/>
              </a:lnSpc>
              <a:spcBef>
                <a:spcPts val="1600"/>
              </a:spcBef>
              <a:buSzTx/>
              <a:buNone/>
            </a:pPr>
            <a:r>
              <a:t>デフォルトのままだと、</a:t>
            </a:r>
          </a:p>
          <a:p>
            <a:pPr marL="0" indent="0">
              <a:lnSpc>
                <a:spcPct val="10000"/>
              </a:lnSpc>
              <a:spcBef>
                <a:spcPts val="1600"/>
              </a:spcBef>
              <a:buSzTx/>
              <a:buNone/>
            </a:pPr>
            <a:r>
              <a:t>CueがBallを突き抜けて</a:t>
            </a:r>
          </a:p>
          <a:p>
            <a:pPr marL="0" indent="0">
              <a:lnSpc>
                <a:spcPct val="10000"/>
              </a:lnSpc>
              <a:spcBef>
                <a:spcPts val="1600"/>
              </a:spcBef>
              <a:buSzTx/>
              <a:buNone/>
            </a:pPr>
            <a:r>
              <a:t>しまう事があるので</a:t>
            </a:r>
          </a:p>
          <a:p>
            <a:pPr marL="0" indent="0">
              <a:lnSpc>
                <a:spcPct val="10000"/>
              </a:lnSpc>
              <a:spcBef>
                <a:spcPts val="1600"/>
              </a:spcBef>
              <a:buSzTx/>
              <a:buNone/>
            </a:pPr>
            <a:r>
              <a:t>Collision Detectionを</a:t>
            </a:r>
          </a:p>
          <a:p>
            <a:pPr marL="0" indent="0">
              <a:lnSpc>
                <a:spcPct val="10000"/>
              </a:lnSpc>
              <a:spcBef>
                <a:spcPts val="1600"/>
              </a:spcBef>
              <a:buSzTx/>
              <a:buNone/>
            </a:pPr>
            <a:r>
              <a:t>編集します。</a:t>
            </a:r>
          </a:p>
          <a:p>
            <a:pPr marL="0" indent="0">
              <a:lnSpc>
                <a:spcPct val="10000"/>
              </a:lnSpc>
              <a:spcBef>
                <a:spcPts val="1600"/>
              </a:spcBef>
              <a:buSzTx/>
              <a:buNone/>
            </a:pPr>
          </a:p>
          <a:p>
            <a:pPr marL="0" indent="0">
              <a:lnSpc>
                <a:spcPct val="10000"/>
              </a:lnSpc>
              <a:spcBef>
                <a:spcPts val="1600"/>
              </a:spcBef>
              <a:buSzTx/>
              <a:buNone/>
            </a:pPr>
            <a:r>
              <a:t>今回はBallとCueに</a:t>
            </a:r>
          </a:p>
          <a:p>
            <a:pPr marL="0" indent="0">
              <a:lnSpc>
                <a:spcPct val="10000"/>
              </a:lnSpc>
              <a:spcBef>
                <a:spcPts val="1600"/>
              </a:spcBef>
              <a:buSzTx/>
              <a:buNone/>
            </a:pPr>
            <a:r>
              <a:t>Continuous Speculative</a:t>
            </a:r>
          </a:p>
          <a:p>
            <a:pPr marL="0" indent="0">
              <a:lnSpc>
                <a:spcPct val="10000"/>
              </a:lnSpc>
              <a:spcBef>
                <a:spcPts val="1600"/>
              </a:spcBef>
              <a:buSzTx/>
              <a:buNone/>
            </a:pPr>
            <a:r>
              <a:t>を指定し、Ball(Balls内)に</a:t>
            </a:r>
          </a:p>
          <a:p>
            <a:pPr marL="0" indent="0">
              <a:lnSpc>
                <a:spcPct val="10000"/>
              </a:lnSpc>
              <a:spcBef>
                <a:spcPts val="1600"/>
              </a:spcBef>
              <a:buSzTx/>
              <a:buNone/>
            </a:pPr>
            <a:r>
              <a:t>Continuousを指定します。</a:t>
            </a:r>
          </a:p>
        </p:txBody>
      </p:sp>
      <p:pic>
        <p:nvPicPr>
          <p:cNvPr id="205" name="スクリーンショット 2019-06-10 3.18.44.png" descr="スクリーンショット 2019-06-10 3.18.44.png"/>
          <p:cNvPicPr>
            <a:picLocks noChangeAspect="1"/>
          </p:cNvPicPr>
          <p:nvPr/>
        </p:nvPicPr>
        <p:blipFill>
          <a:blip r:embed="rId2">
            <a:extLst/>
          </a:blip>
          <a:srcRect l="46094" t="0" r="0" b="34938"/>
          <a:stretch>
            <a:fillRect/>
          </a:stretch>
        </p:blipFill>
        <p:spPr>
          <a:xfrm>
            <a:off x="3381492" y="1149581"/>
            <a:ext cx="4801941" cy="361830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Physic Material</a:t>
            </a:r>
          </a:p>
        </p:txBody>
      </p:sp>
      <p:sp>
        <p:nvSpPr>
          <p:cNvPr id="208"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このまま実行しても全然ビリヤードらしくない</a:t>
            </a:r>
          </a:p>
          <a:p>
            <a:pPr marL="0" indent="0">
              <a:lnSpc>
                <a:spcPct val="10000"/>
              </a:lnSpc>
              <a:spcBef>
                <a:spcPts val="1600"/>
              </a:spcBef>
              <a:buSzTx/>
              <a:buNone/>
            </a:pPr>
            <a:r>
              <a:t>ので、Physic Materialを設定します。</a:t>
            </a:r>
          </a:p>
          <a:p>
            <a:pPr marL="0" indent="0">
              <a:lnSpc>
                <a:spcPct val="10000"/>
              </a:lnSpc>
              <a:spcBef>
                <a:spcPts val="1600"/>
              </a:spcBef>
              <a:buSzTx/>
              <a:buNone/>
            </a:pPr>
            <a:r>
              <a:t>右の三つのPhysic Materialを作成します。</a:t>
            </a:r>
          </a:p>
        </p:txBody>
      </p:sp>
      <p:pic>
        <p:nvPicPr>
          <p:cNvPr id="209" name="スクリーンショット 2019-06-10 3.23.54.png" descr="スクリーンショット 2019-06-10 3.23.54.png"/>
          <p:cNvPicPr>
            <a:picLocks noChangeAspect="1"/>
          </p:cNvPicPr>
          <p:nvPr/>
        </p:nvPicPr>
        <p:blipFill>
          <a:blip r:embed="rId2">
            <a:extLst/>
          </a:blip>
          <a:srcRect l="70911" t="3290" r="0" b="76122"/>
          <a:stretch>
            <a:fillRect/>
          </a:stretch>
        </p:blipFill>
        <p:spPr>
          <a:xfrm>
            <a:off x="4596372" y="1313099"/>
            <a:ext cx="2396546" cy="1058846"/>
          </a:xfrm>
          <a:prstGeom prst="rect">
            <a:avLst/>
          </a:prstGeom>
          <a:ln w="12700">
            <a:miter lim="400000"/>
          </a:ln>
        </p:spPr>
      </p:pic>
      <p:pic>
        <p:nvPicPr>
          <p:cNvPr id="210" name="スクリーンショット 2019-06-10 3.24.02.png" descr="スクリーンショット 2019-06-10 3.24.02.png"/>
          <p:cNvPicPr>
            <a:picLocks noChangeAspect="1"/>
          </p:cNvPicPr>
          <p:nvPr/>
        </p:nvPicPr>
        <p:blipFill>
          <a:blip r:embed="rId3">
            <a:extLst/>
          </a:blip>
          <a:srcRect l="70795" t="3429" r="0" b="76450"/>
          <a:stretch>
            <a:fillRect/>
          </a:stretch>
        </p:blipFill>
        <p:spPr>
          <a:xfrm>
            <a:off x="4591610" y="2517012"/>
            <a:ext cx="2406109" cy="1034851"/>
          </a:xfrm>
          <a:prstGeom prst="rect">
            <a:avLst/>
          </a:prstGeom>
          <a:ln w="12700">
            <a:miter lim="400000"/>
          </a:ln>
        </p:spPr>
      </p:pic>
      <p:pic>
        <p:nvPicPr>
          <p:cNvPr id="211" name="スクリーンショット 2019-06-10 3.24.08.png" descr="スクリーンショット 2019-06-10 3.24.08.png"/>
          <p:cNvPicPr>
            <a:picLocks noChangeAspect="1"/>
          </p:cNvPicPr>
          <p:nvPr/>
        </p:nvPicPr>
        <p:blipFill>
          <a:blip r:embed="rId4">
            <a:extLst/>
          </a:blip>
          <a:srcRect l="70791" t="3365" r="0" b="76494"/>
          <a:stretch>
            <a:fillRect/>
          </a:stretch>
        </p:blipFill>
        <p:spPr>
          <a:xfrm>
            <a:off x="4591610" y="3696715"/>
            <a:ext cx="2406418" cy="103587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92;p14"/>
          <p:cNvSpPr txBox="1"/>
          <p:nvPr>
            <p:ph type="title"/>
          </p:nvPr>
        </p:nvSpPr>
        <p:spPr>
          <a:xfrm>
            <a:off x="729450" y="632849"/>
            <a:ext cx="7688699" cy="535201"/>
          </a:xfrm>
          <a:prstGeom prst="rect">
            <a:avLst/>
          </a:prstGeom>
        </p:spPr>
        <p:txBody>
          <a:bodyPr/>
          <a:lstStyle/>
          <a:p>
            <a:pPr/>
            <a:r>
              <a:t>物理エンジンとは</a:t>
            </a:r>
          </a:p>
        </p:txBody>
      </p:sp>
      <p:sp>
        <p:nvSpPr>
          <p:cNvPr id="133" name="Google Shape;93;p14"/>
          <p:cNvSpPr txBox="1"/>
          <p:nvPr>
            <p:ph type="body" sz="half" idx="1"/>
          </p:nvPr>
        </p:nvSpPr>
        <p:spPr>
          <a:xfrm>
            <a:off x="729450" y="1393075"/>
            <a:ext cx="7688699" cy="2261101"/>
          </a:xfrm>
          <a:prstGeom prst="rect">
            <a:avLst/>
          </a:prstGeom>
        </p:spPr>
        <p:txBody>
          <a:bodyPr/>
          <a:lstStyle/>
          <a:p>
            <a:pPr marL="0" indent="0" defTabSz="493776">
              <a:buSzTx/>
              <a:buNone/>
              <a:defRPr sz="702"/>
            </a:pPr>
            <a:r>
              <a:t>物理エンジンとは物理演算とも呼ばれソフトウェア上で</a:t>
            </a:r>
            <a:br/>
            <a:r>
              <a:t>質量・速度・摩擦・風といった古典力学的な法則をシミュレーションするもの</a:t>
            </a:r>
          </a:p>
          <a:p>
            <a:pPr marL="0" indent="0" defTabSz="493776">
              <a:spcBef>
                <a:spcPts val="800"/>
              </a:spcBef>
              <a:buSzTx/>
              <a:buNone/>
              <a:defRPr sz="702"/>
            </a:pPr>
            <a:r>
              <a:t>具体的には変化しない物体(剛体)の運動および衝突処理</a:t>
            </a:r>
          </a:p>
          <a:p>
            <a:pPr marL="0" indent="0" defTabSz="493776">
              <a:spcBef>
                <a:spcPts val="800"/>
              </a:spcBef>
              <a:buSzTx/>
              <a:buNone/>
              <a:defRPr sz="702"/>
            </a:pPr>
            <a:r>
              <a:t>大まかに2種類</a:t>
            </a:r>
          </a:p>
          <a:p>
            <a:pPr marL="0" indent="0" defTabSz="493776">
              <a:spcBef>
                <a:spcPts val="800"/>
              </a:spcBef>
              <a:buSzTx/>
              <a:buNone/>
              <a:defRPr b="1" sz="702"/>
            </a:pPr>
            <a:r>
              <a:t>・衝突検出(Collision Detection)</a:t>
            </a:r>
            <a:br/>
            <a:r>
              <a:t>・衝突応答(Collision Response)</a:t>
            </a:r>
          </a:p>
          <a:p>
            <a:pPr marL="0" indent="0" defTabSz="493776">
              <a:spcBef>
                <a:spcPts val="800"/>
              </a:spcBef>
              <a:buSzTx/>
              <a:buNone/>
              <a:defRPr sz="702"/>
            </a:pPr>
          </a:p>
          <a:p>
            <a:pPr marL="0" indent="0" defTabSz="493776">
              <a:spcBef>
                <a:spcPts val="800"/>
              </a:spcBef>
              <a:buSzTx/>
              <a:buNone/>
              <a:defRPr sz="324"/>
            </a:pPr>
          </a:p>
          <a:p>
            <a:pPr marL="0" indent="0" defTabSz="493776">
              <a:spcBef>
                <a:spcPts val="800"/>
              </a:spcBef>
              <a:buSzTx/>
              <a:buNone/>
              <a:defRPr sz="702"/>
            </a:pPr>
            <a:r>
              <a:t>この2つの処理を短い間隔で何度も繰り返すことによって現実の物の動きをシュミレーションする</a:t>
            </a:r>
          </a:p>
        </p:txBody>
      </p:sp>
      <p:pic>
        <p:nvPicPr>
          <p:cNvPr id="134" name="Google Shape;94;p14" descr="Google Shape;94;p14"/>
          <p:cNvPicPr>
            <a:picLocks noChangeAspect="1"/>
          </p:cNvPicPr>
          <p:nvPr/>
        </p:nvPicPr>
        <p:blipFill>
          <a:blip r:embed="rId2">
            <a:extLst/>
          </a:blip>
          <a:srcRect l="5043" t="3585" r="6161" b="2055"/>
          <a:stretch>
            <a:fillRect/>
          </a:stretch>
        </p:blipFill>
        <p:spPr>
          <a:xfrm>
            <a:off x="3758699" y="2318674"/>
            <a:ext cx="3044826" cy="196967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Holeの設定</a:t>
            </a:r>
          </a:p>
        </p:txBody>
      </p:sp>
      <p:sp>
        <p:nvSpPr>
          <p:cNvPr id="214" name="Google Shape;119;p18"/>
          <p:cNvSpPr txBox="1"/>
          <p:nvPr>
            <p:ph type="body" sz="half" idx="1"/>
          </p:nvPr>
        </p:nvSpPr>
        <p:spPr>
          <a:xfrm>
            <a:off x="729450" y="1393075"/>
            <a:ext cx="7688699" cy="2261101"/>
          </a:xfrm>
          <a:prstGeom prst="rect">
            <a:avLst/>
          </a:prstGeom>
        </p:spPr>
        <p:txBody>
          <a:bodyPr/>
          <a:lstStyle/>
          <a:p>
            <a:pPr marL="0" indent="0">
              <a:lnSpc>
                <a:spcPct val="10000"/>
              </a:lnSpc>
              <a:spcBef>
                <a:spcPts val="1600"/>
              </a:spcBef>
              <a:buSzTx/>
              <a:buNone/>
            </a:pPr>
            <a:r>
              <a:t>動きは多少ビリヤードらしく</a:t>
            </a:r>
          </a:p>
          <a:p>
            <a:pPr marL="0" indent="0">
              <a:lnSpc>
                <a:spcPct val="10000"/>
              </a:lnSpc>
              <a:spcBef>
                <a:spcPts val="1600"/>
              </a:spcBef>
              <a:buSzTx/>
              <a:buNone/>
            </a:pPr>
            <a:r>
              <a:t>なりましたが、今のままでは</a:t>
            </a:r>
          </a:p>
          <a:p>
            <a:pPr marL="0" indent="0">
              <a:lnSpc>
                <a:spcPct val="10000"/>
              </a:lnSpc>
              <a:spcBef>
                <a:spcPts val="1600"/>
              </a:spcBef>
              <a:buSzTx/>
              <a:buNone/>
            </a:pPr>
            <a:r>
              <a:t>ボールがHoleに落ちていかないので</a:t>
            </a:r>
          </a:p>
          <a:p>
            <a:pPr marL="0" indent="0">
              <a:lnSpc>
                <a:spcPct val="10000"/>
              </a:lnSpc>
              <a:spcBef>
                <a:spcPts val="1600"/>
              </a:spcBef>
              <a:buSzTx/>
              <a:buNone/>
            </a:pPr>
            <a:r>
              <a:t>Holeにスクリプトを割り当てます。</a:t>
            </a:r>
          </a:p>
        </p:txBody>
      </p:sp>
      <p:pic>
        <p:nvPicPr>
          <p:cNvPr id="215" name="スクリーンショット 2019-06-10 3.30.40.png" descr="スクリーンショット 2019-06-10 3.30.40.png"/>
          <p:cNvPicPr>
            <a:picLocks noChangeAspect="1"/>
          </p:cNvPicPr>
          <p:nvPr/>
        </p:nvPicPr>
        <p:blipFill>
          <a:blip r:embed="rId2">
            <a:extLst/>
          </a:blip>
          <a:srcRect l="42144" t="0" r="89" b="2822"/>
          <a:stretch>
            <a:fillRect/>
          </a:stretch>
        </p:blipFill>
        <p:spPr>
          <a:xfrm>
            <a:off x="4337225" y="1313185"/>
            <a:ext cx="3508886" cy="368514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oogle Shape;118;p18"/>
          <p:cNvSpPr txBox="1"/>
          <p:nvPr>
            <p:ph type="title"/>
          </p:nvPr>
        </p:nvSpPr>
        <p:spPr>
          <a:xfrm>
            <a:off x="729450" y="632849"/>
            <a:ext cx="7688699" cy="535201"/>
          </a:xfrm>
          <a:prstGeom prst="rect">
            <a:avLst/>
          </a:prstGeom>
        </p:spPr>
        <p:txBody>
          <a:bodyPr/>
          <a:lstStyle/>
          <a:p>
            <a:pPr/>
            <a:r>
              <a:t>実演　簡易ビリヤード</a:t>
            </a:r>
          </a:p>
        </p:txBody>
      </p:sp>
      <p:sp>
        <p:nvSpPr>
          <p:cNvPr id="218" name="Google Shape;119;p18"/>
          <p:cNvSpPr txBox="1"/>
          <p:nvPr>
            <p:ph type="body" sz="half" idx="1"/>
          </p:nvPr>
        </p:nvSpPr>
        <p:spPr>
          <a:xfrm>
            <a:off x="729450" y="1393075"/>
            <a:ext cx="7688699" cy="2261101"/>
          </a:xfrm>
          <a:prstGeom prst="rect">
            <a:avLst/>
          </a:prstGeom>
        </p:spPr>
        <p:txBody>
          <a:bodyPr/>
          <a:lstStyle/>
          <a:p>
            <a:pPr marL="0" indent="0">
              <a:spcBef>
                <a:spcPts val="1600"/>
              </a:spcBef>
              <a:buSzTx/>
              <a:buNone/>
            </a:pPr>
            <a:r>
              <a:t>これで簡易ビリヤードは完成です。</a:t>
            </a:r>
          </a:p>
          <a:p>
            <a:pPr marL="0" indent="0">
              <a:spcBef>
                <a:spcPts val="1600"/>
              </a:spcBef>
              <a:buSzTx/>
              <a:buNone/>
            </a:pPr>
          </a:p>
        </p:txBody>
      </p:sp>
      <p:pic>
        <p:nvPicPr>
          <p:cNvPr id="219" name="スクリーンショット 2019-06-10 3.45.53.png" descr="スクリーンショット 2019-06-10 3.45.53.png"/>
          <p:cNvPicPr>
            <a:picLocks noChangeAspect="1"/>
          </p:cNvPicPr>
          <p:nvPr/>
        </p:nvPicPr>
        <p:blipFill>
          <a:blip r:embed="rId2">
            <a:extLst/>
          </a:blip>
          <a:srcRect l="32858" t="7317" r="36101" b="32884"/>
          <a:stretch>
            <a:fillRect/>
          </a:stretch>
        </p:blipFill>
        <p:spPr>
          <a:xfrm>
            <a:off x="3490217" y="1180207"/>
            <a:ext cx="3170798" cy="381366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99;p15"/>
          <p:cNvSpPr txBox="1"/>
          <p:nvPr>
            <p:ph type="title"/>
          </p:nvPr>
        </p:nvSpPr>
        <p:spPr>
          <a:xfrm>
            <a:off x="729450" y="632849"/>
            <a:ext cx="7688699" cy="535201"/>
          </a:xfrm>
          <a:prstGeom prst="rect">
            <a:avLst/>
          </a:prstGeom>
        </p:spPr>
        <p:txBody>
          <a:bodyPr/>
          <a:lstStyle/>
          <a:p>
            <a:pPr/>
            <a:r>
              <a:t>物理演算コンポーネント</a:t>
            </a:r>
          </a:p>
        </p:txBody>
      </p:sp>
      <p:sp>
        <p:nvSpPr>
          <p:cNvPr id="137" name="Google Shape;100;p15"/>
          <p:cNvSpPr txBox="1"/>
          <p:nvPr>
            <p:ph type="body" sz="half" idx="1"/>
          </p:nvPr>
        </p:nvSpPr>
        <p:spPr>
          <a:xfrm>
            <a:off x="729450" y="1393075"/>
            <a:ext cx="7688699" cy="2261101"/>
          </a:xfrm>
          <a:prstGeom prst="rect">
            <a:avLst/>
          </a:prstGeom>
        </p:spPr>
        <p:txBody>
          <a:bodyPr/>
          <a:lstStyle/>
          <a:p>
            <a:pPr marL="0" indent="0" defTabSz="694944">
              <a:buSzTx/>
              <a:buNone/>
              <a:defRPr sz="988"/>
            </a:pPr>
            <a:r>
              <a:t>Unityでは主に次の三種類のコンポーネントにより物理演算を制御します。</a:t>
            </a:r>
            <a:br/>
          </a:p>
          <a:p>
            <a:pPr marL="0" indent="0" defTabSz="694944">
              <a:spcBef>
                <a:spcPts val="1200"/>
              </a:spcBef>
              <a:buSzTx/>
              <a:buNone/>
              <a:defRPr b="1" sz="988"/>
            </a:pPr>
            <a:r>
              <a:t>・Collider （コライダー）</a:t>
            </a:r>
          </a:p>
          <a:p>
            <a:pPr marL="0" indent="0" defTabSz="694944">
              <a:spcBef>
                <a:spcPts val="1200"/>
              </a:spcBef>
              <a:buSzTx/>
              <a:buNone/>
              <a:defRPr b="1" sz="988"/>
            </a:pPr>
            <a:r>
              <a:t>・Rigidbody （リジッドボディ）</a:t>
            </a:r>
          </a:p>
          <a:p>
            <a:pPr marL="0" indent="0" defTabSz="694944">
              <a:spcBef>
                <a:spcPts val="1200"/>
              </a:spcBef>
              <a:buSzTx/>
              <a:buNone/>
              <a:defRPr b="1" sz="988"/>
            </a:pPr>
            <a:r>
              <a:t>・Joint （ジョイント）</a:t>
            </a:r>
            <a:br/>
          </a:p>
          <a:p>
            <a:pPr marL="0" indent="0" defTabSz="694944">
              <a:spcBef>
                <a:spcPts val="1200"/>
              </a:spcBef>
              <a:buSzTx/>
              <a:buNone/>
              <a:defRPr sz="988"/>
            </a:pPr>
            <a:r>
              <a:t>2D用のものには“2D”という接尾辞がつく</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05;p16"/>
          <p:cNvSpPr txBox="1"/>
          <p:nvPr>
            <p:ph type="title"/>
          </p:nvPr>
        </p:nvSpPr>
        <p:spPr>
          <a:xfrm>
            <a:off x="729450" y="632849"/>
            <a:ext cx="7688699" cy="535201"/>
          </a:xfrm>
          <a:prstGeom prst="rect">
            <a:avLst/>
          </a:prstGeom>
        </p:spPr>
        <p:txBody>
          <a:bodyPr/>
          <a:lstStyle>
            <a:lvl1pPr defTabSz="365760">
              <a:defRPr sz="1040"/>
            </a:lvl1pPr>
          </a:lstStyle>
          <a:p>
            <a:pPr/>
            <a:r>
              <a:t>Rigidbody （リジッドボディ）</a:t>
            </a:r>
          </a:p>
        </p:txBody>
      </p:sp>
      <p:sp>
        <p:nvSpPr>
          <p:cNvPr id="140" name="Google Shape;106;p16"/>
          <p:cNvSpPr txBox="1"/>
          <p:nvPr>
            <p:ph type="body" idx="1"/>
          </p:nvPr>
        </p:nvSpPr>
        <p:spPr>
          <a:xfrm>
            <a:off x="729448" y="1393075"/>
            <a:ext cx="7861659" cy="3423475"/>
          </a:xfrm>
          <a:prstGeom prst="rect">
            <a:avLst/>
          </a:prstGeom>
        </p:spPr>
        <p:txBody>
          <a:bodyPr/>
          <a:lstStyle/>
          <a:p>
            <a:pPr marL="0" indent="0" defTabSz="859536">
              <a:buSzTx/>
              <a:buNone/>
              <a:defRPr sz="1222"/>
            </a:pPr>
            <a:r>
              <a:t>Rigidbodyとは</a:t>
            </a:r>
          </a:p>
          <a:p>
            <a:pPr marL="0" indent="0" defTabSz="859536">
              <a:buSzTx/>
              <a:buNone/>
              <a:defRPr sz="1222"/>
            </a:pPr>
            <a:r>
              <a:t>物理演算によりオブジェクトの位置を制御するもので、剛体を意味し物理に従って動く物体となる</a:t>
            </a:r>
            <a:br/>
            <a:r>
              <a:t>→重力の影響を加えたり、スクリプトを使って力を与えたりするためにはゲームオブジェクトにリ</a:t>
            </a:r>
            <a:br/>
            <a:r>
              <a:t>　ジットボディを加えることが必要</a:t>
            </a:r>
          </a:p>
          <a:p>
            <a:pPr marL="0" indent="0" defTabSz="859536">
              <a:buSzTx/>
              <a:buNone/>
              <a:defRPr sz="1222"/>
            </a:pPr>
          </a:p>
          <a:p>
            <a:pPr marL="0" indent="0" defTabSz="859536">
              <a:buSzTx/>
              <a:buNone/>
              <a:defRPr sz="1222"/>
            </a:pPr>
            <a:r>
              <a:t>Rigidbody</a:t>
            </a:r>
            <a:r>
              <a:t>の導入</a:t>
            </a:r>
          </a:p>
          <a:p>
            <a:pPr marL="0" indent="0" defTabSz="859536">
              <a:buSzTx/>
              <a:buNone/>
              <a:defRPr sz="1222"/>
            </a:pPr>
            <a:r>
              <a:t>Unity</a:t>
            </a:r>
            <a:r>
              <a:t>では物理エンジンを使う前に、ゲームオブジェクトにリジッドボディを追加しなくてはなりません</a:t>
            </a:r>
          </a:p>
          <a:p>
            <a:pPr marL="0" indent="0" defTabSz="859536">
              <a:buSzTx/>
              <a:buNone/>
              <a:defRPr sz="1222"/>
            </a:pPr>
            <a:r>
              <a:t>メニューバーの </a:t>
            </a:r>
            <a:r>
              <a:t>Components-&gt;Physics-&gt;Rigidbody</a:t>
            </a:r>
          </a:p>
          <a:p>
            <a:pPr marL="0" indent="0" defTabSz="859536">
              <a:buSzTx/>
              <a:buNone/>
              <a:defRPr sz="1222"/>
            </a:pPr>
            <a:r>
              <a:t> </a:t>
            </a:r>
            <a:r>
              <a:t>から選択したゲームオブジェクトにリジッドボディを追加</a:t>
            </a:r>
          </a:p>
          <a:p>
            <a:pPr marL="0" indent="0" defTabSz="859536">
              <a:buSzTx/>
              <a:buNone/>
              <a:defRPr sz="1222"/>
            </a:pPr>
            <a:r>
              <a:t>これによりゲームオブジェクトで物理演算の使用が可能となり</a:t>
            </a:r>
          </a:p>
          <a:p>
            <a:pPr marL="0" indent="0" defTabSz="859536">
              <a:buSzTx/>
              <a:buNone/>
              <a:defRPr sz="1222"/>
            </a:pPr>
            <a:r>
              <a:t>→重力の影響で落下しスクリプトで外力を与えることができるようになる</a:t>
            </a:r>
          </a:p>
          <a:p>
            <a:pPr marL="0" indent="0" defTabSz="859536">
              <a:buSzTx/>
              <a:buNone/>
              <a:defRPr sz="1222"/>
            </a:pPr>
            <a:r>
              <a:t>※</a:t>
            </a:r>
            <a:r>
              <a:t>しかし希望通りの動作をさせるためには、さらに コライダー やジョイントを加える必要がある</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Google Shape;112;p17"/>
          <p:cNvSpPr txBox="1"/>
          <p:nvPr>
            <p:ph type="title"/>
          </p:nvPr>
        </p:nvSpPr>
        <p:spPr>
          <a:xfrm>
            <a:off x="729450" y="632849"/>
            <a:ext cx="7688699" cy="535201"/>
          </a:xfrm>
          <a:prstGeom prst="rect">
            <a:avLst/>
          </a:prstGeom>
        </p:spPr>
        <p:txBody>
          <a:bodyPr/>
          <a:lstStyle/>
          <a:p>
            <a:pPr defTabSz="795527">
              <a:defRPr sz="2262"/>
            </a:pPr>
            <a:r>
              <a:t>Rigidbody</a:t>
            </a:r>
            <a:r>
              <a:t>のパロメータ</a:t>
            </a:r>
          </a:p>
        </p:txBody>
      </p:sp>
      <p:sp>
        <p:nvSpPr>
          <p:cNvPr id="143" name="Google Shape;113;p17"/>
          <p:cNvSpPr txBox="1"/>
          <p:nvPr>
            <p:ph type="body" sz="quarter" idx="1"/>
          </p:nvPr>
        </p:nvSpPr>
        <p:spPr>
          <a:xfrm>
            <a:off x="729450" y="1393075"/>
            <a:ext cx="7688699" cy="409097"/>
          </a:xfrm>
          <a:prstGeom prst="rect">
            <a:avLst/>
          </a:prstGeom>
        </p:spPr>
        <p:txBody>
          <a:bodyPr/>
          <a:lstStyle/>
          <a:p>
            <a:pPr marL="0" indent="0">
              <a:spcBef>
                <a:spcPts val="1600"/>
              </a:spcBef>
              <a:buSzTx/>
              <a:buNone/>
            </a:pPr>
            <a:r>
              <a:t>実際の</a:t>
            </a:r>
            <a:r>
              <a:t>unity</a:t>
            </a:r>
            <a:r>
              <a:t>の</a:t>
            </a:r>
            <a:r>
              <a:t>Inspector</a:t>
            </a:r>
            <a:r>
              <a:t>ウィンドウ上での</a:t>
            </a:r>
            <a:r>
              <a:t>rigidbody</a:t>
            </a:r>
            <a:r>
              <a:t>の各項目について解説</a:t>
            </a:r>
          </a:p>
        </p:txBody>
      </p:sp>
      <p:pic>
        <p:nvPicPr>
          <p:cNvPr id="144" name="Google Shape;107;p16" descr="Google Shape;107;p16"/>
          <p:cNvPicPr>
            <a:picLocks noChangeAspect="1"/>
          </p:cNvPicPr>
          <p:nvPr/>
        </p:nvPicPr>
        <p:blipFill>
          <a:blip r:embed="rId2">
            <a:extLst/>
          </a:blip>
          <a:stretch>
            <a:fillRect/>
          </a:stretch>
        </p:blipFill>
        <p:spPr>
          <a:xfrm>
            <a:off x="2731390" y="2090483"/>
            <a:ext cx="3259500" cy="2289282"/>
          </a:xfrm>
          <a:prstGeom prst="rect">
            <a:avLst/>
          </a:prstGeom>
          <a:ln w="12700">
            <a:miter lim="400000"/>
          </a:ln>
        </p:spPr>
      </p:pic>
      <p:sp>
        <p:nvSpPr>
          <p:cNvPr id="145" name="テキスト ボックス 4"/>
          <p:cNvSpPr txBox="1"/>
          <p:nvPr/>
        </p:nvSpPr>
        <p:spPr>
          <a:xfrm>
            <a:off x="516791" y="1974704"/>
            <a:ext cx="2089108" cy="34144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solidFill>
                  <a:srgbClr val="000000"/>
                </a:solidFill>
              </a:defRPr>
            </a:pPr>
            <a:r>
              <a:t>■ Mass</a:t>
            </a:r>
          </a:p>
          <a:p>
            <a:pPr>
              <a:defRPr sz="1000">
                <a:solidFill>
                  <a:srgbClr val="000000"/>
                </a:solidFill>
              </a:defRPr>
            </a:pPr>
            <a:r>
              <a:t>   物体の重さ（</a:t>
            </a:r>
            <a:r>
              <a:t>kg</a:t>
            </a:r>
            <a:r>
              <a:t>単位</a:t>
            </a:r>
            <a:r>
              <a:t>)</a:t>
            </a:r>
          </a:p>
          <a:p>
            <a:pPr>
              <a:defRPr sz="1000">
                <a:solidFill>
                  <a:srgbClr val="1A1A1A"/>
                </a:solidFill>
              </a:defRPr>
            </a:pPr>
            <a:r>
              <a:t>■</a:t>
            </a:r>
            <a:r>
              <a:t> </a:t>
            </a:r>
            <a:r>
              <a:t>Drag</a:t>
            </a:r>
            <a:br/>
            <a:r>
              <a:t>　空気抵抗値は</a:t>
            </a:r>
            <a:r>
              <a:t>0~</a:t>
            </a:r>
            <a:r>
              <a:t>無限大</a:t>
            </a:r>
            <a:r>
              <a:t>(Infinity) </a:t>
            </a:r>
            <a:endParaRPr>
              <a:solidFill>
                <a:srgbClr val="000000"/>
              </a:solidFill>
            </a:endParaRPr>
          </a:p>
          <a:p>
            <a:pPr>
              <a:defRPr sz="1000">
                <a:solidFill>
                  <a:srgbClr val="1A1A1A"/>
                </a:solidFill>
              </a:defRPr>
            </a:pPr>
            <a:r>
              <a:t>   </a:t>
            </a:r>
            <a:r>
              <a:t>無限大にすると動かない</a:t>
            </a:r>
            <a:endParaRPr>
              <a:solidFill>
                <a:srgbClr val="000000"/>
              </a:solidFill>
            </a:endParaRPr>
          </a:p>
          <a:p>
            <a:pPr>
              <a:defRPr sz="1000">
                <a:solidFill>
                  <a:srgbClr val="1A1A1A"/>
                </a:solidFill>
              </a:defRPr>
            </a:pPr>
            <a:r>
              <a:t>■ </a:t>
            </a:r>
            <a:r>
              <a:t>Angular Drag</a:t>
            </a:r>
            <a:endParaRPr>
              <a:solidFill>
                <a:srgbClr val="000000"/>
              </a:solidFill>
            </a:endParaRPr>
          </a:p>
          <a:p>
            <a:pPr>
              <a:defRPr sz="1000">
                <a:solidFill>
                  <a:srgbClr val="1A1A1A"/>
                </a:solidFill>
              </a:defRPr>
            </a:pPr>
            <a:r>
              <a:t>   トルクによる回転の際の空気</a:t>
            </a:r>
            <a:br/>
            <a:r>
              <a:t>    </a:t>
            </a:r>
            <a:r>
              <a:t>抵抗値は</a:t>
            </a:r>
            <a:r>
              <a:t>0~</a:t>
            </a:r>
            <a:r>
              <a:t>無限大（</a:t>
            </a:r>
            <a:r>
              <a:t>Infinity</a:t>
            </a:r>
            <a:r>
              <a:t>）</a:t>
            </a:r>
          </a:p>
          <a:p>
            <a:pPr>
              <a:defRPr sz="1000">
                <a:solidFill>
                  <a:srgbClr val="1A1A1A"/>
                </a:solidFill>
              </a:defRPr>
            </a:pPr>
            <a:r>
              <a:t>    </a:t>
            </a:r>
            <a:r>
              <a:t>無限大にしても動きは止まら </a:t>
            </a:r>
          </a:p>
          <a:p>
            <a:pPr>
              <a:defRPr sz="1000">
                <a:solidFill>
                  <a:srgbClr val="1A1A1A"/>
                </a:solidFill>
              </a:defRPr>
            </a:pPr>
            <a:r>
              <a:t>    </a:t>
            </a:r>
            <a:r>
              <a:t>ない</a:t>
            </a:r>
          </a:p>
          <a:p>
            <a:pPr>
              <a:defRPr sz="1000">
                <a:solidFill>
                  <a:srgbClr val="1A1A1A"/>
                </a:solidFill>
              </a:defRPr>
            </a:pPr>
            <a:r>
              <a:t>■</a:t>
            </a:r>
            <a:r>
              <a:t>UseGravity</a:t>
            </a:r>
            <a:br/>
            <a:r>
              <a:t>   </a:t>
            </a:r>
            <a:r>
              <a:t>重力の影響を受ける</a:t>
            </a:r>
          </a:p>
          <a:p>
            <a:pPr>
              <a:defRPr sz="1000">
                <a:solidFill>
                  <a:srgbClr val="1A1A1A"/>
                </a:solidFill>
              </a:defRPr>
            </a:pPr>
            <a:r>
              <a:t>■ Is Kinematic</a:t>
            </a:r>
            <a:endParaRPr>
              <a:solidFill>
                <a:srgbClr val="000000"/>
              </a:solidFill>
            </a:endParaRPr>
          </a:p>
          <a:p>
            <a:pPr>
              <a:defRPr sz="1000">
                <a:solidFill>
                  <a:srgbClr val="1A1A1A"/>
                </a:solidFill>
              </a:defRPr>
            </a:pPr>
            <a:r>
              <a:t>   オブジェクトは物理エンジンに</a:t>
            </a:r>
          </a:p>
          <a:p>
            <a:pPr>
              <a:defRPr sz="1000">
                <a:solidFill>
                  <a:srgbClr val="1A1A1A"/>
                </a:solidFill>
              </a:defRPr>
            </a:pPr>
            <a:r>
              <a:t>   </a:t>
            </a:r>
            <a:r>
              <a:t>よって駆動されず</a:t>
            </a:r>
            <a:r>
              <a:t>Transform </a:t>
            </a:r>
            <a:r>
              <a:t>に</a:t>
            </a:r>
          </a:p>
          <a:p>
            <a:pPr>
              <a:defRPr sz="1000">
                <a:solidFill>
                  <a:srgbClr val="1A1A1A"/>
                </a:solidFill>
              </a:defRPr>
            </a:pPr>
            <a:r>
              <a:t>   </a:t>
            </a:r>
            <a:r>
              <a:t>よってのみ操作される</a:t>
            </a:r>
            <a:endParaRPr>
              <a:solidFill>
                <a:srgbClr val="000000"/>
              </a:solidFill>
            </a:endParaRPr>
          </a:p>
          <a:p>
            <a:pPr>
              <a:defRPr>
                <a:solidFill>
                  <a:srgbClr val="1A1A1A"/>
                </a:solidFill>
              </a:defRPr>
            </a:pPr>
          </a:p>
        </p:txBody>
      </p:sp>
      <p:sp>
        <p:nvSpPr>
          <p:cNvPr id="146" name="直線矢印コネクタ 5"/>
          <p:cNvSpPr/>
          <p:nvPr/>
        </p:nvSpPr>
        <p:spPr>
          <a:xfrm>
            <a:off x="1035114" y="2106358"/>
            <a:ext cx="1758188" cy="284137"/>
          </a:xfrm>
          <a:prstGeom prst="line">
            <a:avLst/>
          </a:prstGeom>
          <a:ln>
            <a:solidFill>
              <a:srgbClr val="575757"/>
            </a:solidFill>
            <a:tailEnd type="triangle"/>
          </a:ln>
        </p:spPr>
        <p:txBody>
          <a:bodyPr lIns="45719" rIns="45719"/>
          <a:lstStyle/>
          <a:p>
            <a:pPr/>
          </a:p>
        </p:txBody>
      </p:sp>
      <p:sp>
        <p:nvSpPr>
          <p:cNvPr id="147" name="直線矢印コネクタ 6"/>
          <p:cNvSpPr/>
          <p:nvPr/>
        </p:nvSpPr>
        <p:spPr>
          <a:xfrm>
            <a:off x="1035115" y="2399937"/>
            <a:ext cx="1758188" cy="191521"/>
          </a:xfrm>
          <a:prstGeom prst="line">
            <a:avLst/>
          </a:prstGeom>
          <a:ln>
            <a:solidFill>
              <a:srgbClr val="575757"/>
            </a:solidFill>
            <a:tailEnd type="triangle"/>
          </a:ln>
        </p:spPr>
        <p:txBody>
          <a:bodyPr lIns="45719" rIns="45719"/>
          <a:lstStyle/>
          <a:p>
            <a:pPr/>
          </a:p>
        </p:txBody>
      </p:sp>
      <p:sp>
        <p:nvSpPr>
          <p:cNvPr id="148" name="直線矢印コネクタ 7"/>
          <p:cNvSpPr/>
          <p:nvPr/>
        </p:nvSpPr>
        <p:spPr>
          <a:xfrm flipV="1">
            <a:off x="1482789" y="2821653"/>
            <a:ext cx="1310513" cy="41942"/>
          </a:xfrm>
          <a:prstGeom prst="line">
            <a:avLst/>
          </a:prstGeom>
          <a:ln>
            <a:solidFill>
              <a:srgbClr val="575757"/>
            </a:solidFill>
            <a:tailEnd type="triangle"/>
          </a:ln>
        </p:spPr>
        <p:txBody>
          <a:bodyPr lIns="45719" rIns="45719"/>
          <a:lstStyle/>
          <a:p>
            <a:pPr/>
          </a:p>
        </p:txBody>
      </p:sp>
      <p:sp>
        <p:nvSpPr>
          <p:cNvPr id="149" name="直線矢印コネクタ 8"/>
          <p:cNvSpPr/>
          <p:nvPr/>
        </p:nvSpPr>
        <p:spPr>
          <a:xfrm flipV="1">
            <a:off x="2282889" y="3030449"/>
            <a:ext cx="510413" cy="552286"/>
          </a:xfrm>
          <a:prstGeom prst="line">
            <a:avLst/>
          </a:prstGeom>
          <a:ln>
            <a:solidFill>
              <a:srgbClr val="575757"/>
            </a:solidFill>
            <a:tailEnd type="triangle"/>
          </a:ln>
        </p:spPr>
        <p:txBody>
          <a:bodyPr lIns="45719" rIns="45719"/>
          <a:lstStyle/>
          <a:p>
            <a:pPr/>
          </a:p>
        </p:txBody>
      </p:sp>
      <p:sp>
        <p:nvSpPr>
          <p:cNvPr id="150" name="直線矢印コネクタ 9"/>
          <p:cNvSpPr/>
          <p:nvPr/>
        </p:nvSpPr>
        <p:spPr>
          <a:xfrm flipV="1">
            <a:off x="2220978" y="3235123"/>
            <a:ext cx="572325" cy="696091"/>
          </a:xfrm>
          <a:prstGeom prst="line">
            <a:avLst/>
          </a:prstGeom>
          <a:ln>
            <a:solidFill>
              <a:srgbClr val="575757"/>
            </a:solidFill>
            <a:tailEnd type="triangle"/>
          </a:ln>
        </p:spPr>
        <p:txBody>
          <a:bodyPr lIns="45719" rIns="45719"/>
          <a:lstStyle/>
          <a:p>
            <a:pPr/>
          </a:p>
        </p:txBody>
      </p:sp>
      <p:sp>
        <p:nvSpPr>
          <p:cNvPr id="151" name="直線コネクタ 10"/>
          <p:cNvSpPr/>
          <p:nvPr/>
        </p:nvSpPr>
        <p:spPr>
          <a:xfrm flipV="1">
            <a:off x="1334946" y="3582732"/>
            <a:ext cx="947945" cy="32826"/>
          </a:xfrm>
          <a:prstGeom prst="line">
            <a:avLst/>
          </a:prstGeom>
          <a:ln>
            <a:solidFill>
              <a:srgbClr val="575757"/>
            </a:solidFill>
          </a:ln>
        </p:spPr>
        <p:txBody>
          <a:bodyPr lIns="45719" rIns="45719"/>
          <a:lstStyle/>
          <a:p>
            <a:pPr/>
          </a:p>
        </p:txBody>
      </p:sp>
      <p:sp>
        <p:nvSpPr>
          <p:cNvPr id="152" name="直線コネクタ 11"/>
          <p:cNvSpPr/>
          <p:nvPr/>
        </p:nvSpPr>
        <p:spPr>
          <a:xfrm flipV="1">
            <a:off x="1410087" y="3931211"/>
            <a:ext cx="810891" cy="9445"/>
          </a:xfrm>
          <a:prstGeom prst="line">
            <a:avLst/>
          </a:prstGeom>
          <a:ln>
            <a:solidFill>
              <a:srgbClr val="575757"/>
            </a:solidFill>
          </a:ln>
        </p:spPr>
        <p:txBody>
          <a:bodyPr lIns="45719" rIns="45719"/>
          <a:lstStyle/>
          <a:p>
            <a:pPr/>
          </a:p>
        </p:txBody>
      </p:sp>
      <p:sp>
        <p:nvSpPr>
          <p:cNvPr id="153" name="テキスト ボックス 12"/>
          <p:cNvSpPr txBox="1"/>
          <p:nvPr/>
        </p:nvSpPr>
        <p:spPr>
          <a:xfrm>
            <a:off x="6116382" y="1803962"/>
            <a:ext cx="2814959" cy="3453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a:solidFill>
                  <a:srgbClr val="000000"/>
                </a:solidFill>
              </a:defRPr>
            </a:pPr>
            <a:r>
              <a:t>■ </a:t>
            </a:r>
            <a:r>
              <a:t>Interpolate</a:t>
            </a:r>
          </a:p>
          <a:p>
            <a:pPr>
              <a:defRPr sz="1000">
                <a:solidFill>
                  <a:srgbClr val="000000"/>
                </a:solidFill>
              </a:defRPr>
            </a:pPr>
            <a:r>
              <a:t>Rigidbody </a:t>
            </a:r>
            <a:r>
              <a:t>の動きがぎこちない時使用する</a:t>
            </a:r>
          </a:p>
          <a:p>
            <a:pPr>
              <a:defRPr sz="1000">
                <a:solidFill>
                  <a:srgbClr val="000000"/>
                </a:solidFill>
              </a:defRPr>
            </a:pPr>
            <a:r>
              <a:t>- None</a:t>
            </a:r>
            <a:r>
              <a:t>：適用しない</a:t>
            </a:r>
          </a:p>
          <a:p>
            <a:pPr>
              <a:defRPr sz="1000">
                <a:solidFill>
                  <a:srgbClr val="000000"/>
                </a:solidFill>
              </a:defRPr>
            </a:pPr>
            <a:r>
              <a:t>- Interpolate</a:t>
            </a:r>
            <a:r>
              <a:t>：前フレームをもとに </a:t>
            </a:r>
            <a:r>
              <a:t>Transform </a:t>
            </a:r>
            <a:br/>
            <a:r>
              <a:t>　　　　　　 のスムージング</a:t>
            </a:r>
          </a:p>
          <a:p>
            <a:pPr>
              <a:defRPr sz="1000">
                <a:solidFill>
                  <a:srgbClr val="000000"/>
                </a:solidFill>
              </a:defRPr>
            </a:pPr>
            <a:r>
              <a:t>- Extrapolate</a:t>
            </a:r>
            <a:r>
              <a:t>：次フレームを予想して </a:t>
            </a:r>
            <a:br/>
            <a:r>
              <a:t>                        Transform </a:t>
            </a:r>
            <a:r>
              <a:t>のスムージング</a:t>
            </a:r>
          </a:p>
          <a:p>
            <a:pPr>
              <a:defRPr sz="1000">
                <a:solidFill>
                  <a:srgbClr val="000000"/>
                </a:solidFill>
              </a:defRPr>
            </a:pPr>
            <a:r>
              <a:t>■ </a:t>
            </a:r>
            <a:r>
              <a:t>Collision Detection</a:t>
            </a:r>
          </a:p>
          <a:p>
            <a:pPr>
              <a:defRPr sz="1000">
                <a:solidFill>
                  <a:srgbClr val="000000"/>
                </a:solidFill>
              </a:defRPr>
            </a:pPr>
            <a:r>
              <a:t>高速で動くオブジェクトのすり抜け防止</a:t>
            </a:r>
          </a:p>
          <a:p>
            <a:pPr>
              <a:defRPr sz="1000">
                <a:solidFill>
                  <a:srgbClr val="000000"/>
                </a:solidFill>
              </a:defRPr>
            </a:pPr>
            <a:r>
              <a:t>- Discrete</a:t>
            </a:r>
            <a:r>
              <a:t>：通常の衝突</a:t>
            </a:r>
          </a:p>
          <a:p>
            <a:pPr>
              <a:defRPr sz="1000">
                <a:solidFill>
                  <a:srgbClr val="000000"/>
                </a:solidFill>
              </a:defRPr>
            </a:pPr>
            <a:r>
              <a:t>- Continuous</a:t>
            </a:r>
            <a:r>
              <a:t>：高速なオブジェクトの衝突用</a:t>
            </a:r>
          </a:p>
          <a:p>
            <a:pPr>
              <a:defRPr sz="1000">
                <a:solidFill>
                  <a:srgbClr val="000000"/>
                </a:solidFill>
              </a:defRPr>
            </a:pPr>
            <a:r>
              <a:t>■ </a:t>
            </a:r>
            <a:r>
              <a:t>Constraints</a:t>
            </a:r>
          </a:p>
          <a:p>
            <a:pPr>
              <a:defRPr sz="1000">
                <a:solidFill>
                  <a:srgbClr val="000000"/>
                </a:solidFill>
              </a:defRPr>
            </a:pPr>
            <a:r>
              <a:t>動きに関する制限</a:t>
            </a:r>
          </a:p>
          <a:p>
            <a:pPr>
              <a:defRPr sz="1000">
                <a:solidFill>
                  <a:srgbClr val="000000"/>
                </a:solidFill>
              </a:defRPr>
            </a:pPr>
            <a:r>
              <a:t>- Freeze Position</a:t>
            </a:r>
            <a:r>
              <a:t>：ワールド座標系の</a:t>
            </a:r>
            <a:br/>
            <a:r>
              <a:t>                            </a:t>
            </a:r>
            <a:r>
              <a:t>　</a:t>
            </a:r>
            <a:r>
              <a:t>X,Y,Z </a:t>
            </a:r>
            <a:r>
              <a:t>軸での移動を停止</a:t>
            </a:r>
          </a:p>
          <a:p>
            <a:pPr>
              <a:defRPr sz="1000">
                <a:solidFill>
                  <a:srgbClr val="000000"/>
                </a:solidFill>
              </a:defRPr>
            </a:pPr>
            <a:r>
              <a:t>- Freeze Rotation</a:t>
            </a:r>
            <a:r>
              <a:t>：ローカル座標系の</a:t>
            </a:r>
            <a:br/>
            <a:r>
              <a:t>                                X,Y,Z </a:t>
            </a:r>
            <a:r>
              <a:t>軸での回転を停止</a:t>
            </a:r>
          </a:p>
        </p:txBody>
      </p:sp>
      <p:sp>
        <p:nvSpPr>
          <p:cNvPr id="154" name="直線矢印コネクタ 13"/>
          <p:cNvSpPr/>
          <p:nvPr/>
        </p:nvSpPr>
        <p:spPr>
          <a:xfrm flipH="1">
            <a:off x="3423675" y="1943994"/>
            <a:ext cx="2764464" cy="1500959"/>
          </a:xfrm>
          <a:prstGeom prst="line">
            <a:avLst/>
          </a:prstGeom>
          <a:ln>
            <a:solidFill>
              <a:srgbClr val="575757"/>
            </a:solidFill>
            <a:tailEnd type="triangle"/>
          </a:ln>
        </p:spPr>
        <p:txBody>
          <a:bodyPr lIns="45719" rIns="45719"/>
          <a:lstStyle/>
          <a:p>
            <a:pPr/>
          </a:p>
        </p:txBody>
      </p:sp>
      <p:sp>
        <p:nvSpPr>
          <p:cNvPr id="155" name="直線矢印コネクタ 14"/>
          <p:cNvSpPr/>
          <p:nvPr/>
        </p:nvSpPr>
        <p:spPr>
          <a:xfrm flipH="1">
            <a:off x="3902140" y="3003466"/>
            <a:ext cx="2286000" cy="612092"/>
          </a:xfrm>
          <a:prstGeom prst="line">
            <a:avLst/>
          </a:prstGeom>
          <a:ln>
            <a:solidFill>
              <a:srgbClr val="575757"/>
            </a:solidFill>
            <a:tailEnd type="triangle"/>
          </a:ln>
        </p:spPr>
        <p:txBody>
          <a:bodyPr lIns="45719" rIns="45719"/>
          <a:lstStyle/>
          <a:p>
            <a:pPr/>
          </a:p>
        </p:txBody>
      </p:sp>
      <p:sp>
        <p:nvSpPr>
          <p:cNvPr id="156" name="直線矢印コネクタ 15"/>
          <p:cNvSpPr/>
          <p:nvPr/>
        </p:nvSpPr>
        <p:spPr>
          <a:xfrm flipH="1">
            <a:off x="3604192" y="3615558"/>
            <a:ext cx="2583948" cy="233433"/>
          </a:xfrm>
          <a:prstGeom prst="line">
            <a:avLst/>
          </a:prstGeom>
          <a:ln>
            <a:solidFill>
              <a:srgbClr val="575757"/>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oogle Shape;118;p18"/>
          <p:cNvSpPr txBox="1"/>
          <p:nvPr>
            <p:ph type="title"/>
          </p:nvPr>
        </p:nvSpPr>
        <p:spPr>
          <a:xfrm>
            <a:off x="729450" y="632849"/>
            <a:ext cx="7688699" cy="535201"/>
          </a:xfrm>
          <a:prstGeom prst="rect">
            <a:avLst/>
          </a:prstGeom>
        </p:spPr>
        <p:txBody>
          <a:bodyPr/>
          <a:lstStyle/>
          <a:p>
            <a:pPr defTabSz="795527">
              <a:defRPr sz="2262"/>
            </a:pPr>
            <a:r>
              <a:t>Collider </a:t>
            </a:r>
            <a:r>
              <a:t>（コライダー）</a:t>
            </a:r>
          </a:p>
        </p:txBody>
      </p:sp>
      <p:sp>
        <p:nvSpPr>
          <p:cNvPr id="159" name="Google Shape;119;p18"/>
          <p:cNvSpPr txBox="1"/>
          <p:nvPr>
            <p:ph type="body" idx="1"/>
          </p:nvPr>
        </p:nvSpPr>
        <p:spPr>
          <a:xfrm>
            <a:off x="729450" y="1318644"/>
            <a:ext cx="7688699" cy="3824857"/>
          </a:xfrm>
          <a:prstGeom prst="rect">
            <a:avLst/>
          </a:prstGeom>
        </p:spPr>
        <p:txBody>
          <a:bodyPr/>
          <a:lstStyle/>
          <a:p>
            <a:pPr marL="0" indent="0" defTabSz="493776">
              <a:lnSpc>
                <a:spcPct val="100000"/>
              </a:lnSpc>
              <a:spcBef>
                <a:spcPts val="800"/>
              </a:spcBef>
              <a:buSzTx/>
              <a:buNone/>
              <a:defRPr b="1" sz="702"/>
            </a:pPr>
            <a:r>
              <a:t>・</a:t>
            </a:r>
            <a:r>
              <a:t>Collider </a:t>
            </a:r>
            <a:r>
              <a:t>（コライダー）</a:t>
            </a:r>
            <a:br/>
            <a:r>
              <a:rPr b="0"/>
              <a:t>　衝突を発生させるために、リジッドボディとともに加える必要のあるもう </a:t>
            </a:r>
            <a:r>
              <a:rPr b="0"/>
              <a:t>1 </a:t>
            </a:r>
            <a:r>
              <a:rPr b="0"/>
              <a:t>つのコンポーネント</a:t>
            </a:r>
            <a:br>
              <a:rPr b="0"/>
            </a:br>
            <a:r>
              <a:rPr b="0"/>
              <a:t>　</a:t>
            </a:r>
            <a:r>
              <a:rPr b="0"/>
              <a:t>2 </a:t>
            </a:r>
            <a:r>
              <a:rPr b="0"/>
              <a:t>つのリジッドボディが互いに衝突する場合、両方のゲームオブジェクトにコライダーが設定され　</a:t>
            </a:r>
            <a:br>
              <a:rPr b="0"/>
            </a:br>
            <a:r>
              <a:rPr b="0"/>
              <a:t>　ていないと物理エンジンは衝突を計算でない</a:t>
            </a:r>
            <a:br>
              <a:rPr b="0"/>
            </a:br>
            <a:r>
              <a:rPr b="0"/>
              <a:t>　コライダーのないリジッドボディは、物理特性シミュレーションで互いにすり抜ける</a:t>
            </a:r>
            <a:br>
              <a:rPr b="0"/>
            </a:br>
            <a:r>
              <a:rPr b="0"/>
              <a:t>　コライダーの導入</a:t>
            </a:r>
          </a:p>
          <a:p>
            <a:pPr marL="0" indent="0" algn="ctr" defTabSz="493776">
              <a:lnSpc>
                <a:spcPts val="200"/>
              </a:lnSpc>
              <a:spcBef>
                <a:spcPts val="800"/>
              </a:spcBef>
              <a:buSzTx/>
              <a:buNone/>
              <a:defRPr sz="702"/>
            </a:pPr>
            <a:r>
              <a:t>　</a:t>
            </a:r>
            <a:r>
              <a:t>Component-&gt;Physics </a:t>
            </a:r>
            <a:r>
              <a:t>メニュー</a:t>
            </a:r>
          </a:p>
          <a:p>
            <a:pPr marL="0" indent="0" defTabSz="493776">
              <a:lnSpc>
                <a:spcPct val="100000"/>
              </a:lnSpc>
              <a:spcBef>
                <a:spcPts val="800"/>
              </a:spcBef>
              <a:buSzTx/>
              <a:buNone/>
              <a:defRPr sz="702"/>
            </a:pPr>
            <a:r>
              <a:t>　から可能</a:t>
            </a:r>
          </a:p>
          <a:p>
            <a:pPr marL="0" indent="0" defTabSz="493776">
              <a:lnSpc>
                <a:spcPct val="100000"/>
              </a:lnSpc>
              <a:spcBef>
                <a:spcPts val="800"/>
              </a:spcBef>
              <a:buSzTx/>
              <a:buNone/>
              <a:defRPr b="1" sz="702"/>
            </a:pPr>
            <a:r>
              <a:t>詳細</a:t>
            </a:r>
            <a:br/>
            <a:r>
              <a:rPr b="0"/>
              <a:t>・</a:t>
            </a:r>
            <a:r>
              <a:rPr b="0"/>
              <a:t>Box Collider - </a:t>
            </a:r>
            <a:r>
              <a:rPr b="0"/>
              <a:t>キューブのプリミティブな形状</a:t>
            </a:r>
            <a:br>
              <a:rPr b="0"/>
            </a:br>
            <a:r>
              <a:rPr b="0"/>
              <a:t>・</a:t>
            </a:r>
            <a:r>
              <a:rPr b="0"/>
              <a:t>Sphere Collider - </a:t>
            </a:r>
            <a:r>
              <a:rPr b="0"/>
              <a:t>スフィアのプリミティブな形状</a:t>
            </a:r>
            <a:br>
              <a:rPr b="0"/>
            </a:br>
            <a:r>
              <a:rPr b="0"/>
              <a:t>・</a:t>
            </a:r>
            <a:r>
              <a:rPr b="0"/>
              <a:t>Capsule Collider - </a:t>
            </a:r>
            <a:r>
              <a:rPr b="0"/>
              <a:t>カプセルのプリミティブな形状</a:t>
            </a:r>
            <a:br>
              <a:rPr b="0"/>
            </a:br>
            <a:r>
              <a:rPr b="0"/>
              <a:t>・</a:t>
            </a:r>
            <a:r>
              <a:rPr b="0"/>
              <a:t>Mesh Collider - </a:t>
            </a:r>
            <a:r>
              <a:rPr b="0"/>
              <a:t>ゲームオブジェクトのメッシュからコライダーを作成しますが、</a:t>
            </a:r>
            <a:br>
              <a:rPr b="0"/>
            </a:br>
            <a:r>
              <a:rPr b="0"/>
              <a:t>　　　　　　　　メッシュコライダーとは衝突できません</a:t>
            </a:r>
            <a:br>
              <a:rPr b="0"/>
            </a:br>
            <a:r>
              <a:rPr b="0"/>
              <a:t>・</a:t>
            </a:r>
            <a:r>
              <a:rPr b="0"/>
              <a:t>Wheel Collider - </a:t>
            </a:r>
            <a:r>
              <a:rPr b="0"/>
              <a:t>特に、車両やその他の移動する乗り物用</a:t>
            </a:r>
            <a:br>
              <a:rPr b="0"/>
            </a:br>
            <a:r>
              <a:rPr b="0"/>
              <a:t>・</a:t>
            </a:r>
            <a:r>
              <a:rPr b="0"/>
              <a:t>Terrain Collider - Terrain </a:t>
            </a:r>
            <a:r>
              <a:rPr b="0"/>
              <a:t>との衝突を処理します</a:t>
            </a:r>
          </a:p>
          <a:p>
            <a:pPr marL="0" indent="0" defTabSz="493776">
              <a:lnSpc>
                <a:spcPct val="100000"/>
              </a:lnSpc>
              <a:spcBef>
                <a:spcPts val="800"/>
              </a:spcBef>
              <a:buSzTx/>
              <a:buNone/>
              <a:defRPr sz="702"/>
            </a:pPr>
          </a:p>
          <a:p>
            <a:pPr marL="0" indent="0" defTabSz="493776">
              <a:lnSpc>
                <a:spcPct val="100000"/>
              </a:lnSpc>
              <a:spcBef>
                <a:spcPts val="800"/>
              </a:spcBef>
              <a:buSzTx/>
              <a:buNone/>
              <a:defRPr sz="702"/>
            </a:pPr>
          </a:p>
          <a:p>
            <a:pPr marL="0" indent="0" defTabSz="493776">
              <a:spcBef>
                <a:spcPts val="800"/>
              </a:spcBef>
              <a:buSzTx/>
              <a:buNone/>
              <a:defRPr sz="702"/>
            </a:pPr>
            <a:b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oogle Shape;118;p18"/>
          <p:cNvSpPr txBox="1"/>
          <p:nvPr>
            <p:ph type="title"/>
          </p:nvPr>
        </p:nvSpPr>
        <p:spPr>
          <a:xfrm>
            <a:off x="729450" y="632849"/>
            <a:ext cx="7688699" cy="535201"/>
          </a:xfrm>
          <a:prstGeom prst="rect">
            <a:avLst/>
          </a:prstGeom>
        </p:spPr>
        <p:txBody>
          <a:bodyPr/>
          <a:lstStyle/>
          <a:p>
            <a:pPr defTabSz="365760">
              <a:defRPr sz="1040"/>
            </a:pPr>
            <a:r>
              <a:t>Joint （ジョイント）</a:t>
            </a:r>
            <a:br/>
          </a:p>
        </p:txBody>
      </p:sp>
      <p:sp>
        <p:nvSpPr>
          <p:cNvPr id="162" name="Google Shape;119;p18"/>
          <p:cNvSpPr txBox="1"/>
          <p:nvPr>
            <p:ph type="body" sz="half" idx="1"/>
          </p:nvPr>
        </p:nvSpPr>
        <p:spPr>
          <a:xfrm>
            <a:off x="729450" y="1308010"/>
            <a:ext cx="7688699" cy="2261101"/>
          </a:xfrm>
          <a:prstGeom prst="rect">
            <a:avLst/>
          </a:prstGeom>
        </p:spPr>
        <p:txBody>
          <a:bodyPr/>
          <a:lstStyle/>
          <a:p>
            <a:pPr marL="0" indent="0" defTabSz="438911">
              <a:spcBef>
                <a:spcPts val="700"/>
              </a:spcBef>
              <a:buSzTx/>
              <a:buNone/>
              <a:defRPr b="1" sz="624"/>
            </a:pPr>
            <a:r>
              <a:t>・</a:t>
            </a:r>
            <a:r>
              <a:t>Joint </a:t>
            </a:r>
            <a:r>
              <a:t>（ジョイント）</a:t>
            </a:r>
            <a:br/>
            <a:r>
              <a:t>　</a:t>
            </a:r>
            <a:r>
              <a:rPr b="0"/>
              <a:t>ジョイントコンポーネントを使用して、リジッドボディオブジェクトを他のオブジェクトまたは　</a:t>
            </a:r>
            <a:br>
              <a:rPr b="0"/>
            </a:br>
            <a:r>
              <a:rPr b="0"/>
              <a:t>　空間内の固定されたポイントに取り付けることができる</a:t>
            </a:r>
            <a:br>
              <a:rPr b="0"/>
            </a:br>
            <a:r>
              <a:rPr b="0"/>
              <a:t>　ジョイントコンポーネントにより</a:t>
            </a:r>
            <a:r>
              <a:rPr b="0"/>
              <a:t> </a:t>
            </a:r>
            <a:r>
              <a:rPr b="0"/>
              <a:t>自由な動作を持たせることができる</a:t>
            </a:r>
            <a:br>
              <a:rPr b="0"/>
            </a:br>
            <a:r>
              <a:rPr b="0"/>
              <a:t>　ジョイントにも特定のエフェクトで利用可能なオプションが存在する</a:t>
            </a:r>
            <a:br>
              <a:rPr b="0"/>
            </a:br>
            <a:r>
              <a:rPr b="0"/>
              <a:t>　例えば</a:t>
            </a:r>
            <a:br>
              <a:rPr b="0"/>
            </a:br>
            <a:r>
              <a:rPr b="0"/>
              <a:t>　一定限度以上の力が加わることでジョイントが壊れるようにも設定可能</a:t>
            </a:r>
            <a:br>
              <a:rPr b="0"/>
            </a:br>
            <a:r>
              <a:rPr b="0"/>
              <a:t>　いくつかのジョイントは </a:t>
            </a:r>
            <a:r>
              <a:rPr b="0"/>
              <a:t>drive force </a:t>
            </a:r>
            <a:r>
              <a:rPr b="0"/>
              <a:t>により、接しているオブジェクト間の動きを自動的に設定可能</a:t>
            </a:r>
          </a:p>
          <a:p>
            <a:pPr marL="0" indent="0" defTabSz="438911">
              <a:spcBef>
                <a:spcPts val="700"/>
              </a:spcBef>
              <a:buSzTx/>
              <a:buNone/>
              <a:defRPr b="1" sz="624"/>
            </a:pPr>
            <a:r>
              <a:t>詳細</a:t>
            </a:r>
            <a:br/>
            <a:r>
              <a:t>　</a:t>
            </a:r>
            <a:r>
              <a:rPr b="0"/>
              <a:t>Hinge Joint -</a:t>
            </a:r>
            <a:r>
              <a:rPr b="0"/>
              <a:t>特定の座標軸を中心に回転する</a:t>
            </a:r>
            <a:br>
              <a:rPr b="0"/>
            </a:br>
            <a:r>
              <a:rPr b="0"/>
              <a:t>　</a:t>
            </a:r>
            <a:r>
              <a:rPr b="0"/>
              <a:t>Spring Joint -</a:t>
            </a:r>
            <a:r>
              <a:rPr b="0"/>
              <a:t>オブジェクトを別々に保持し、それぞれの距離を伸縮させる</a:t>
            </a:r>
          </a:p>
          <a:p>
            <a:pPr marL="0" indent="0" defTabSz="438911">
              <a:spcBef>
                <a:spcPts val="700"/>
              </a:spcBef>
              <a:buSzTx/>
              <a:buNone/>
              <a:defRPr sz="624"/>
            </a:pPr>
            <a:r>
              <a:t>　</a:t>
            </a:r>
            <a:r>
              <a:t>2D </a:t>
            </a:r>
            <a:r>
              <a:t>ジョイント コンポーネントは、名前の末尾に </a:t>
            </a:r>
            <a:r>
              <a:t>2D </a:t>
            </a:r>
            <a:r>
              <a:t>の文字がつく</a:t>
            </a:r>
            <a:r>
              <a:t>(</a:t>
            </a:r>
            <a:r>
              <a:t>例</a:t>
            </a:r>
            <a:r>
              <a:t>. Hinge Joint 2D)</a:t>
            </a:r>
            <a:b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18;p18"/>
          <p:cNvSpPr txBox="1"/>
          <p:nvPr>
            <p:ph type="title"/>
          </p:nvPr>
        </p:nvSpPr>
        <p:spPr>
          <a:xfrm>
            <a:off x="729450" y="632849"/>
            <a:ext cx="7688699" cy="535201"/>
          </a:xfrm>
          <a:prstGeom prst="rect">
            <a:avLst/>
          </a:prstGeom>
        </p:spPr>
        <p:txBody>
          <a:bodyPr/>
          <a:lstStyle/>
          <a:p>
            <a:pPr defTabSz="795527">
              <a:defRPr sz="2262"/>
            </a:pPr>
            <a:r>
              <a:t>Rigidbody</a:t>
            </a:r>
            <a:r>
              <a:t>の関数と変数</a:t>
            </a:r>
          </a:p>
        </p:txBody>
      </p:sp>
      <p:sp>
        <p:nvSpPr>
          <p:cNvPr id="165" name="Google Shape;119;p18"/>
          <p:cNvSpPr txBox="1"/>
          <p:nvPr>
            <p:ph type="body" idx="1"/>
          </p:nvPr>
        </p:nvSpPr>
        <p:spPr>
          <a:xfrm>
            <a:off x="727650" y="1393075"/>
            <a:ext cx="7688700" cy="3891307"/>
          </a:xfrm>
          <a:prstGeom prst="rect">
            <a:avLst/>
          </a:prstGeom>
        </p:spPr>
        <p:txBody>
          <a:bodyPr/>
          <a:lstStyle/>
          <a:p>
            <a:pPr marL="0" indent="0" defTabSz="768095">
              <a:spcBef>
                <a:spcPts val="1300"/>
              </a:spcBef>
              <a:buSzTx/>
              <a:buNone/>
              <a:defRPr sz="1092"/>
            </a:pPr>
            <a:r>
              <a:t>この後の実演で使われる変数と関数の解説</a:t>
            </a:r>
          </a:p>
          <a:p>
            <a:pPr marL="0" indent="0" defTabSz="768095">
              <a:spcBef>
                <a:spcPts val="1300"/>
              </a:spcBef>
              <a:buSzTx/>
              <a:buNone/>
              <a:defRPr b="1" sz="1092"/>
            </a:pPr>
            <a:r>
              <a:t>・関数</a:t>
            </a:r>
            <a:br/>
            <a:r>
              <a:t>　</a:t>
            </a:r>
            <a:r>
              <a:rPr b="0"/>
              <a:t>AddExplosionForce</a:t>
            </a:r>
            <a:r>
              <a:rPr b="0"/>
              <a:t>：爆発のエフェクトをシミュレートするために </a:t>
            </a:r>
            <a:r>
              <a:rPr b="0"/>
              <a:t>Rigidbody </a:t>
            </a:r>
            <a:r>
              <a:rPr b="0"/>
              <a:t>に力を適用させる</a:t>
            </a:r>
            <a:br>
              <a:rPr b="0"/>
            </a:br>
            <a:r>
              <a:rPr b="0"/>
              <a:t>　</a:t>
            </a:r>
            <a:r>
              <a:rPr b="0"/>
              <a:t>AddForce</a:t>
            </a:r>
            <a:r>
              <a:rPr b="0"/>
              <a:t>：</a:t>
            </a:r>
            <a:r>
              <a:rPr b="0"/>
              <a:t>Rigidbody </a:t>
            </a:r>
            <a:r>
              <a:rPr b="0"/>
              <a:t>に力を加える</a:t>
            </a:r>
            <a:br>
              <a:rPr b="0"/>
            </a:br>
            <a:r>
              <a:rPr b="0"/>
              <a:t>　</a:t>
            </a:r>
            <a:r>
              <a:rPr b="0"/>
              <a:t>MovePosition</a:t>
            </a:r>
            <a:r>
              <a:rPr b="0"/>
              <a:t>：</a:t>
            </a:r>
            <a:r>
              <a:rPr b="0"/>
              <a:t>Rigidbody </a:t>
            </a:r>
            <a:r>
              <a:rPr b="0"/>
              <a:t>オブジェクトを指定する位置へ移動させる</a:t>
            </a:r>
            <a:br>
              <a:rPr b="0"/>
            </a:br>
            <a:r>
              <a:rPr b="0"/>
              <a:t>　</a:t>
            </a:r>
            <a:r>
              <a:rPr b="0"/>
              <a:t>AddTorque</a:t>
            </a:r>
            <a:r>
              <a:rPr b="0"/>
              <a:t>：</a:t>
            </a:r>
            <a:r>
              <a:rPr b="0"/>
              <a:t>Rigidbody </a:t>
            </a:r>
            <a:r>
              <a:rPr b="0"/>
              <a:t>にトルクを追加します（</a:t>
            </a:r>
            <a:r>
              <a:rPr b="0"/>
              <a:t>x,y,z</a:t>
            </a:r>
            <a:r>
              <a:rPr b="0"/>
              <a:t>軸上をそれぞれ回転する）</a:t>
            </a:r>
          </a:p>
          <a:p>
            <a:pPr marL="0" indent="0" defTabSz="768095">
              <a:spcBef>
                <a:spcPts val="1300"/>
              </a:spcBef>
              <a:buSzTx/>
              <a:buNone/>
              <a:defRPr b="1" sz="1092"/>
            </a:pPr>
            <a:r>
              <a:t>・変数</a:t>
            </a:r>
            <a:br/>
            <a:r>
              <a:t>　</a:t>
            </a:r>
            <a:r>
              <a:rPr b="0"/>
              <a:t>constraints</a:t>
            </a:r>
            <a:r>
              <a:rPr b="0"/>
              <a:t>：</a:t>
            </a:r>
            <a:r>
              <a:rPr b="0"/>
              <a:t>Rigidbody </a:t>
            </a:r>
            <a:r>
              <a:rPr b="0"/>
              <a:t>のシミュレーションで自由に操作できる軸をコントロールする</a:t>
            </a:r>
            <a:br>
              <a:rPr b="0"/>
            </a:br>
            <a:r>
              <a:rPr b="0"/>
              <a:t>　</a:t>
            </a:r>
            <a:r>
              <a:rPr b="0"/>
              <a:t>isKinematic</a:t>
            </a:r>
            <a:r>
              <a:rPr b="0"/>
              <a:t>：物理演算の影響を受けるかどうか</a:t>
            </a:r>
            <a:br>
              <a:rPr b="0"/>
            </a:br>
            <a:r>
              <a:rPr b="0"/>
              <a:t>                                     ※</a:t>
            </a:r>
            <a:r>
              <a:rPr b="0"/>
              <a:t>有効化されていると力</a:t>
            </a:r>
            <a:r>
              <a:rPr b="0"/>
              <a:t>,</a:t>
            </a:r>
            <a:r>
              <a:rPr b="0"/>
              <a:t>コリジョン</a:t>
            </a:r>
            <a:r>
              <a:rPr b="0"/>
              <a:t>,</a:t>
            </a:r>
            <a:r>
              <a:rPr b="0"/>
              <a:t>ジョイントは</a:t>
            </a:r>
            <a:r>
              <a:rPr b="0"/>
              <a:t>Rigidbody </a:t>
            </a:r>
            <a:r>
              <a:rPr b="0"/>
              <a:t>により影響を受けない</a:t>
            </a:r>
            <a:br>
              <a:rPr b="0"/>
            </a:br>
            <a:br>
              <a:rPr b="0"/>
            </a:br>
            <a:br>
              <a:rPr b="0"/>
            </a:br>
            <a:br>
              <a:rPr b="0"/>
            </a:br>
            <a:r>
              <a:rPr b="0"/>
              <a: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18;p18"/>
          <p:cNvSpPr txBox="1"/>
          <p:nvPr>
            <p:ph type="title"/>
          </p:nvPr>
        </p:nvSpPr>
        <p:spPr>
          <a:xfrm>
            <a:off x="729450" y="632849"/>
            <a:ext cx="7688699" cy="535201"/>
          </a:xfrm>
          <a:prstGeom prst="rect">
            <a:avLst/>
          </a:prstGeom>
        </p:spPr>
        <p:txBody>
          <a:bodyPr/>
          <a:lstStyle>
            <a:lvl1pPr defTabSz="795527">
              <a:defRPr sz="2262"/>
            </a:lvl1pPr>
          </a:lstStyle>
          <a:p>
            <a:pPr/>
            <a:r>
              <a:t>実演　AddForce関数</a:t>
            </a:r>
          </a:p>
        </p:txBody>
      </p:sp>
      <p:sp>
        <p:nvSpPr>
          <p:cNvPr id="168" name="Google Shape;119;p18"/>
          <p:cNvSpPr txBox="1"/>
          <p:nvPr>
            <p:ph type="body" sz="half" idx="1"/>
          </p:nvPr>
        </p:nvSpPr>
        <p:spPr>
          <a:xfrm>
            <a:off x="727650" y="1441200"/>
            <a:ext cx="7688700" cy="2261100"/>
          </a:xfrm>
          <a:prstGeom prst="rect">
            <a:avLst/>
          </a:prstGeom>
        </p:spPr>
        <p:txBody>
          <a:bodyPr/>
          <a:lstStyle/>
          <a:p>
            <a:pPr marL="0" indent="0">
              <a:spcBef>
                <a:spcPts val="1600"/>
              </a:spcBef>
              <a:buSzTx/>
              <a:buNone/>
            </a:pPr>
            <a:r>
              <a:t>ForceMode</a:t>
            </a:r>
          </a:p>
          <a:p>
            <a:pPr marL="0" indent="0">
              <a:lnSpc>
                <a:spcPct val="10000"/>
              </a:lnSpc>
              <a:spcBef>
                <a:spcPts val="1600"/>
              </a:spcBef>
              <a:buSzTx/>
              <a:buNone/>
            </a:pPr>
            <a:r>
              <a:t>・Force</a:t>
            </a:r>
          </a:p>
          <a:p>
            <a:pPr marL="0" indent="0">
              <a:lnSpc>
                <a:spcPct val="10000"/>
              </a:lnSpc>
              <a:spcBef>
                <a:spcPts val="1600"/>
              </a:spcBef>
              <a:buSzTx/>
              <a:buNone/>
            </a:pPr>
            <a:r>
              <a:t>・Acceleration</a:t>
            </a:r>
          </a:p>
          <a:p>
            <a:pPr marL="0" indent="0">
              <a:lnSpc>
                <a:spcPct val="10000"/>
              </a:lnSpc>
              <a:spcBef>
                <a:spcPts val="1600"/>
              </a:spcBef>
              <a:buSzTx/>
              <a:buNone/>
            </a:pPr>
            <a:r>
              <a:t>・Impulse</a:t>
            </a:r>
          </a:p>
          <a:p>
            <a:pPr marL="0" indent="0">
              <a:lnSpc>
                <a:spcPct val="10000"/>
              </a:lnSpc>
              <a:spcBef>
                <a:spcPts val="1600"/>
              </a:spcBef>
              <a:buSzTx/>
              <a:buNone/>
            </a:pPr>
            <a:r>
              <a:t>・VelocityChange</a:t>
            </a:r>
          </a:p>
        </p:txBody>
      </p:sp>
      <p:pic>
        <p:nvPicPr>
          <p:cNvPr id="169" name="スクリーンショット 2019-06-09 23.44.33.png" descr="スクリーンショット 2019-06-09 23.44.33.png"/>
          <p:cNvPicPr>
            <a:picLocks noChangeAspect="1"/>
          </p:cNvPicPr>
          <p:nvPr/>
        </p:nvPicPr>
        <p:blipFill>
          <a:blip r:embed="rId2">
            <a:extLst/>
          </a:blip>
          <a:stretch>
            <a:fillRect/>
          </a:stretch>
        </p:blipFill>
        <p:spPr>
          <a:xfrm>
            <a:off x="2574402" y="1304625"/>
            <a:ext cx="5767833" cy="360089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1A9988"/>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Arial"/>
        <a:ea typeface="Arial"/>
        <a:cs typeface="Arial"/>
      </a:majorFont>
      <a:minorFont>
        <a:latin typeface="Helvetica"/>
        <a:ea typeface="Helvetica"/>
        <a:cs typeface="Helvetica"/>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Arial"/>
        <a:ea typeface="Arial"/>
        <a:cs typeface="Arial"/>
      </a:majorFont>
      <a:minorFont>
        <a:latin typeface="Helvetica"/>
        <a:ea typeface="Helvetica"/>
        <a:cs typeface="Helvetica"/>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